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87" r:id="rId3"/>
    <p:sldId id="292" r:id="rId4"/>
    <p:sldId id="293" r:id="rId5"/>
    <p:sldId id="261" r:id="rId6"/>
    <p:sldId id="269" r:id="rId7"/>
    <p:sldId id="286" r:id="rId8"/>
    <p:sldId id="289" r:id="rId9"/>
    <p:sldId id="263" r:id="rId10"/>
    <p:sldId id="264" r:id="rId11"/>
    <p:sldId id="259" r:id="rId12"/>
    <p:sldId id="266" r:id="rId13"/>
    <p:sldId id="256" r:id="rId14"/>
    <p:sldId id="274" r:id="rId15"/>
    <p:sldId id="262" r:id="rId16"/>
    <p:sldId id="265" r:id="rId17"/>
    <p:sldId id="277" r:id="rId18"/>
    <p:sldId id="278" r:id="rId19"/>
    <p:sldId id="279" r:id="rId20"/>
    <p:sldId id="258" r:id="rId21"/>
    <p:sldId id="270" r:id="rId22"/>
    <p:sldId id="276" r:id="rId23"/>
    <p:sldId id="275" r:id="rId24"/>
    <p:sldId id="273" r:id="rId25"/>
    <p:sldId id="268" r:id="rId26"/>
    <p:sldId id="272" r:id="rId27"/>
    <p:sldId id="271" r:id="rId28"/>
    <p:sldId id="280" r:id="rId29"/>
    <p:sldId id="281" r:id="rId30"/>
    <p:sldId id="282" r:id="rId31"/>
    <p:sldId id="290" r:id="rId32"/>
    <p:sldId id="283" r:id="rId33"/>
    <p:sldId id="291" r:id="rId34"/>
    <p:sldId id="284" r:id="rId35"/>
    <p:sldId id="288" r:id="rId36"/>
    <p:sldId id="28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DD962-9939-413E-8A95-D320BDF12874}" type="datetimeFigureOut">
              <a:rPr lang="en-US" smtClean="0"/>
              <a:t>7/16/2018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2217C3-06BF-4E60-9F4F-F977B164C447}" type="slidenum">
              <a:rPr lang="en-US" smtClean="0"/>
              <a:t>‹#›</a:t>
            </a:fld>
            <a:endParaRPr lang="en-US"/>
          </a:p>
        </p:txBody>
      </p:sp>
    </p:spTree>
    <p:extLst>
      <p:ext uri="{BB962C8B-B14F-4D97-AF65-F5344CB8AC3E}">
        <p14:creationId xmlns:p14="http://schemas.microsoft.com/office/powerpoint/2010/main" val="1517880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D61D8-000D-44A7-80DF-C9C1E3782F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C3F436-AB9F-4A05-9968-C827C16F43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6F86D2-DFB1-4A5D-95D7-8766F22CC994}"/>
              </a:ext>
            </a:extLst>
          </p:cNvPr>
          <p:cNvSpPr>
            <a:spLocks noGrp="1"/>
          </p:cNvSpPr>
          <p:nvPr>
            <p:ph type="dt" sz="half" idx="10"/>
          </p:nvPr>
        </p:nvSpPr>
        <p:spPr/>
        <p:txBody>
          <a:bodyPr/>
          <a:lstStyle/>
          <a:p>
            <a:fld id="{E203B266-D76B-4D3D-B870-05E9344EE64A}" type="datetime1">
              <a:rPr lang="en-US" smtClean="0"/>
              <a:t>7/16/2018</a:t>
            </a:fld>
            <a:endParaRPr lang="en-US"/>
          </a:p>
        </p:txBody>
      </p:sp>
      <p:sp>
        <p:nvSpPr>
          <p:cNvPr id="5" name="Footer Placeholder 4">
            <a:extLst>
              <a:ext uri="{FF2B5EF4-FFF2-40B4-BE49-F238E27FC236}">
                <a16:creationId xmlns:a16="http://schemas.microsoft.com/office/drawing/2014/main" id="{ACC79CE4-8418-433E-83C7-B73CFB217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1A1EA-EF21-4143-AA3B-40531F3B2D79}"/>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1658806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25CF1-8091-4B5E-A2B2-FAD01E42D4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58F522-FFE1-4F85-AACA-754C8B4DA75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2C422-80B9-46E5-8BE3-0B4628709BC3}"/>
              </a:ext>
            </a:extLst>
          </p:cNvPr>
          <p:cNvSpPr>
            <a:spLocks noGrp="1"/>
          </p:cNvSpPr>
          <p:nvPr>
            <p:ph type="dt" sz="half" idx="10"/>
          </p:nvPr>
        </p:nvSpPr>
        <p:spPr/>
        <p:txBody>
          <a:bodyPr/>
          <a:lstStyle/>
          <a:p>
            <a:fld id="{D2FDD2D5-864A-4141-8E7D-EAA1ECD66E6C}" type="datetime1">
              <a:rPr lang="en-US" smtClean="0"/>
              <a:t>7/16/2018</a:t>
            </a:fld>
            <a:endParaRPr lang="en-US"/>
          </a:p>
        </p:txBody>
      </p:sp>
      <p:sp>
        <p:nvSpPr>
          <p:cNvPr id="5" name="Footer Placeholder 4">
            <a:extLst>
              <a:ext uri="{FF2B5EF4-FFF2-40B4-BE49-F238E27FC236}">
                <a16:creationId xmlns:a16="http://schemas.microsoft.com/office/drawing/2014/main" id="{4D863563-4620-4A7C-8694-EA4B28DECB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24309-84CA-4794-9E88-57259F5F546E}"/>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3290838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F2E23B-B230-4593-88F2-C45E6500B2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36BC0-E92B-464F-A333-2E861D8EF3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1DE27-3FE9-42DF-AE7F-46E7696E379D}"/>
              </a:ext>
            </a:extLst>
          </p:cNvPr>
          <p:cNvSpPr>
            <a:spLocks noGrp="1"/>
          </p:cNvSpPr>
          <p:nvPr>
            <p:ph type="dt" sz="half" idx="10"/>
          </p:nvPr>
        </p:nvSpPr>
        <p:spPr/>
        <p:txBody>
          <a:bodyPr/>
          <a:lstStyle/>
          <a:p>
            <a:fld id="{6908CD60-53CC-43C0-B887-DDB6E4E95136}" type="datetime1">
              <a:rPr lang="en-US" smtClean="0"/>
              <a:t>7/16/2018</a:t>
            </a:fld>
            <a:endParaRPr lang="en-US"/>
          </a:p>
        </p:txBody>
      </p:sp>
      <p:sp>
        <p:nvSpPr>
          <p:cNvPr id="5" name="Footer Placeholder 4">
            <a:extLst>
              <a:ext uri="{FF2B5EF4-FFF2-40B4-BE49-F238E27FC236}">
                <a16:creationId xmlns:a16="http://schemas.microsoft.com/office/drawing/2014/main" id="{C364C022-401B-46BD-B883-C0A89F0718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9FC66-9BEE-4251-99B1-950FEE4B6472}"/>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3219867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84DF9-35E0-41F5-928D-2051B92C72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B96D27-69A6-4B09-A97E-E296E23E65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53A821-3AB0-4EB6-9D8C-7E65B9E6CC1F}"/>
              </a:ext>
            </a:extLst>
          </p:cNvPr>
          <p:cNvSpPr>
            <a:spLocks noGrp="1"/>
          </p:cNvSpPr>
          <p:nvPr>
            <p:ph type="dt" sz="half" idx="10"/>
          </p:nvPr>
        </p:nvSpPr>
        <p:spPr/>
        <p:txBody>
          <a:bodyPr/>
          <a:lstStyle/>
          <a:p>
            <a:fld id="{3F487CBA-F5C4-4281-8D40-88FBC9723200}" type="datetime1">
              <a:rPr lang="en-US" smtClean="0"/>
              <a:t>7/16/2018</a:t>
            </a:fld>
            <a:endParaRPr lang="en-US"/>
          </a:p>
        </p:txBody>
      </p:sp>
      <p:sp>
        <p:nvSpPr>
          <p:cNvPr id="5" name="Footer Placeholder 4">
            <a:extLst>
              <a:ext uri="{FF2B5EF4-FFF2-40B4-BE49-F238E27FC236}">
                <a16:creationId xmlns:a16="http://schemas.microsoft.com/office/drawing/2014/main" id="{E2240D18-E5AC-46B8-8C7C-793CD69CF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BBD30C-D1E4-424C-A80D-77749FF382C6}"/>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2106133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94505-0684-4E0E-BE98-E502228DD0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D33B13-D769-4078-BC69-C1576A9398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36A7FB-1672-4153-AC38-2B1EFAABC521}"/>
              </a:ext>
            </a:extLst>
          </p:cNvPr>
          <p:cNvSpPr>
            <a:spLocks noGrp="1"/>
          </p:cNvSpPr>
          <p:nvPr>
            <p:ph type="dt" sz="half" idx="10"/>
          </p:nvPr>
        </p:nvSpPr>
        <p:spPr/>
        <p:txBody>
          <a:bodyPr/>
          <a:lstStyle/>
          <a:p>
            <a:fld id="{2AD75F1E-0E24-4475-B395-C9E5F06A7589}" type="datetime1">
              <a:rPr lang="en-US" smtClean="0"/>
              <a:t>7/16/2018</a:t>
            </a:fld>
            <a:endParaRPr lang="en-US"/>
          </a:p>
        </p:txBody>
      </p:sp>
      <p:sp>
        <p:nvSpPr>
          <p:cNvPr id="5" name="Footer Placeholder 4">
            <a:extLst>
              <a:ext uri="{FF2B5EF4-FFF2-40B4-BE49-F238E27FC236}">
                <a16:creationId xmlns:a16="http://schemas.microsoft.com/office/drawing/2014/main" id="{BD76A28F-4853-4511-AA34-FB3CE9A96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D6C2D-32E9-4308-9F51-3851E72C3DE0}"/>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1155445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EE59-DB5F-44E5-B91F-6981B89CED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840442-A7E3-4752-ADB4-15969D956E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E5CACE-3F02-44B6-BDF4-240E48CEB3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205548-F211-463F-AEA9-2B74DE42133F}"/>
              </a:ext>
            </a:extLst>
          </p:cNvPr>
          <p:cNvSpPr>
            <a:spLocks noGrp="1"/>
          </p:cNvSpPr>
          <p:nvPr>
            <p:ph type="dt" sz="half" idx="10"/>
          </p:nvPr>
        </p:nvSpPr>
        <p:spPr/>
        <p:txBody>
          <a:bodyPr/>
          <a:lstStyle/>
          <a:p>
            <a:fld id="{7B3FACF2-24FF-4A72-A50B-2200B765EE46}" type="datetime1">
              <a:rPr lang="en-US" smtClean="0"/>
              <a:t>7/16/2018</a:t>
            </a:fld>
            <a:endParaRPr lang="en-US"/>
          </a:p>
        </p:txBody>
      </p:sp>
      <p:sp>
        <p:nvSpPr>
          <p:cNvPr id="6" name="Footer Placeholder 5">
            <a:extLst>
              <a:ext uri="{FF2B5EF4-FFF2-40B4-BE49-F238E27FC236}">
                <a16:creationId xmlns:a16="http://schemas.microsoft.com/office/drawing/2014/main" id="{CA85D614-C87B-4D84-9747-7E9BF6B9C0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7AF13C-4776-4CF2-9143-C89DA608FD15}"/>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47045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7DEB-0862-4508-BB2A-961E1D76CA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5DB66A-5BCA-49CB-AAD5-6D98A38D1B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1B80558-FB63-4A86-9752-A9A6F008A1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507E2F-B748-4D64-95FD-23814F098D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83394F-2CD7-44C3-94EC-8C715B4BF2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A8706-29AA-4B67-9F2E-2ECBBF04BF93}"/>
              </a:ext>
            </a:extLst>
          </p:cNvPr>
          <p:cNvSpPr>
            <a:spLocks noGrp="1"/>
          </p:cNvSpPr>
          <p:nvPr>
            <p:ph type="dt" sz="half" idx="10"/>
          </p:nvPr>
        </p:nvSpPr>
        <p:spPr/>
        <p:txBody>
          <a:bodyPr/>
          <a:lstStyle/>
          <a:p>
            <a:fld id="{EC21010B-CDE3-48E7-B646-2A0B4C6CC3CA}" type="datetime1">
              <a:rPr lang="en-US" smtClean="0"/>
              <a:t>7/16/2018</a:t>
            </a:fld>
            <a:endParaRPr lang="en-US"/>
          </a:p>
        </p:txBody>
      </p:sp>
      <p:sp>
        <p:nvSpPr>
          <p:cNvPr id="8" name="Footer Placeholder 7">
            <a:extLst>
              <a:ext uri="{FF2B5EF4-FFF2-40B4-BE49-F238E27FC236}">
                <a16:creationId xmlns:a16="http://schemas.microsoft.com/office/drawing/2014/main" id="{8A2B1BA0-A1F1-4DB7-8BF8-A4FE8C60B5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407A31-2F59-4DD5-A193-84476BD57D1F}"/>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3056807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1E09-D411-48B3-8A86-89800FD5C6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C78029-83D9-40DF-8797-FC39FFB99F4B}"/>
              </a:ext>
            </a:extLst>
          </p:cNvPr>
          <p:cNvSpPr>
            <a:spLocks noGrp="1"/>
          </p:cNvSpPr>
          <p:nvPr>
            <p:ph type="dt" sz="half" idx="10"/>
          </p:nvPr>
        </p:nvSpPr>
        <p:spPr/>
        <p:txBody>
          <a:bodyPr/>
          <a:lstStyle/>
          <a:p>
            <a:fld id="{00314D9B-6EA0-4B9C-BBDD-C25ADD6CC595}" type="datetime1">
              <a:rPr lang="en-US" smtClean="0"/>
              <a:t>7/16/2018</a:t>
            </a:fld>
            <a:endParaRPr lang="en-US"/>
          </a:p>
        </p:txBody>
      </p:sp>
      <p:sp>
        <p:nvSpPr>
          <p:cNvPr id="4" name="Footer Placeholder 3">
            <a:extLst>
              <a:ext uri="{FF2B5EF4-FFF2-40B4-BE49-F238E27FC236}">
                <a16:creationId xmlns:a16="http://schemas.microsoft.com/office/drawing/2014/main" id="{EC294D5B-CC36-4DEB-AAC2-CF2B39FEF4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666D8C-D5EB-4F79-9980-1568743412C7}"/>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136272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13B954-2B31-4E4F-B327-9F704F1E26EA}"/>
              </a:ext>
            </a:extLst>
          </p:cNvPr>
          <p:cNvSpPr>
            <a:spLocks noGrp="1"/>
          </p:cNvSpPr>
          <p:nvPr>
            <p:ph type="dt" sz="half" idx="10"/>
          </p:nvPr>
        </p:nvSpPr>
        <p:spPr/>
        <p:txBody>
          <a:bodyPr/>
          <a:lstStyle/>
          <a:p>
            <a:fld id="{7015E3D4-4127-402D-BE1C-6F199CD9C829}" type="datetime1">
              <a:rPr lang="en-US" smtClean="0"/>
              <a:t>7/16/2018</a:t>
            </a:fld>
            <a:endParaRPr lang="en-US"/>
          </a:p>
        </p:txBody>
      </p:sp>
      <p:sp>
        <p:nvSpPr>
          <p:cNvPr id="3" name="Footer Placeholder 2">
            <a:extLst>
              <a:ext uri="{FF2B5EF4-FFF2-40B4-BE49-F238E27FC236}">
                <a16:creationId xmlns:a16="http://schemas.microsoft.com/office/drawing/2014/main" id="{9B0C724E-2117-45CF-8605-67B20AEC46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AAE0D2-6A6E-410A-9759-0B558B9AA8E3}"/>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99094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6F609-25C4-4763-BCEE-A9F7F06FD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725879-D983-4A33-BC6A-64DA9AEAB1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3DE5B8-D71D-4CC2-811B-9EFF420DB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896A40-BC63-40AE-87BA-4D708DED2D5D}"/>
              </a:ext>
            </a:extLst>
          </p:cNvPr>
          <p:cNvSpPr>
            <a:spLocks noGrp="1"/>
          </p:cNvSpPr>
          <p:nvPr>
            <p:ph type="dt" sz="half" idx="10"/>
          </p:nvPr>
        </p:nvSpPr>
        <p:spPr/>
        <p:txBody>
          <a:bodyPr/>
          <a:lstStyle/>
          <a:p>
            <a:fld id="{D834597E-9D08-4186-BBA6-8DBE092135CB}" type="datetime1">
              <a:rPr lang="en-US" smtClean="0"/>
              <a:t>7/16/2018</a:t>
            </a:fld>
            <a:endParaRPr lang="en-US"/>
          </a:p>
        </p:txBody>
      </p:sp>
      <p:sp>
        <p:nvSpPr>
          <p:cNvPr id="6" name="Footer Placeholder 5">
            <a:extLst>
              <a:ext uri="{FF2B5EF4-FFF2-40B4-BE49-F238E27FC236}">
                <a16:creationId xmlns:a16="http://schemas.microsoft.com/office/drawing/2014/main" id="{C78F9084-DEC4-47E8-81CF-A932DF7F8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2246FF-F3C9-4CF1-99CD-BF577287951F}"/>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3798564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5140-F5EC-47F8-92DE-14CCD9E5A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8C36D2-487B-46F7-B13F-69764441BB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9CF28B-FFFC-4C9A-9A73-5F422857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2E1091-689E-4AB0-8618-8006AB4F55A7}"/>
              </a:ext>
            </a:extLst>
          </p:cNvPr>
          <p:cNvSpPr>
            <a:spLocks noGrp="1"/>
          </p:cNvSpPr>
          <p:nvPr>
            <p:ph type="dt" sz="half" idx="10"/>
          </p:nvPr>
        </p:nvSpPr>
        <p:spPr/>
        <p:txBody>
          <a:bodyPr/>
          <a:lstStyle/>
          <a:p>
            <a:fld id="{9841F340-EFD7-4B29-8982-CC03152E6A19}" type="datetime1">
              <a:rPr lang="en-US" smtClean="0"/>
              <a:t>7/16/2018</a:t>
            </a:fld>
            <a:endParaRPr lang="en-US"/>
          </a:p>
        </p:txBody>
      </p:sp>
      <p:sp>
        <p:nvSpPr>
          <p:cNvPr id="6" name="Footer Placeholder 5">
            <a:extLst>
              <a:ext uri="{FF2B5EF4-FFF2-40B4-BE49-F238E27FC236}">
                <a16:creationId xmlns:a16="http://schemas.microsoft.com/office/drawing/2014/main" id="{E3034720-A131-462F-A098-9337A74031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0BC4E3-7C3E-4533-BED2-0BD77AB2BF75}"/>
              </a:ext>
            </a:extLst>
          </p:cNvPr>
          <p:cNvSpPr>
            <a:spLocks noGrp="1"/>
          </p:cNvSpPr>
          <p:nvPr>
            <p:ph type="sldNum" sz="quarter" idx="12"/>
          </p:nvPr>
        </p:nvSpPr>
        <p:spPr/>
        <p:txBody>
          <a:bodyPr/>
          <a:lstStyle/>
          <a:p>
            <a:fld id="{9C383E37-3AA7-4A8A-88A8-91ABDFF32B6D}" type="slidenum">
              <a:rPr lang="en-US" smtClean="0"/>
              <a:t>‹#›</a:t>
            </a:fld>
            <a:endParaRPr lang="en-US"/>
          </a:p>
        </p:txBody>
      </p:sp>
    </p:spTree>
    <p:extLst>
      <p:ext uri="{BB962C8B-B14F-4D97-AF65-F5344CB8AC3E}">
        <p14:creationId xmlns:p14="http://schemas.microsoft.com/office/powerpoint/2010/main" val="18854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E13A1E-8E91-4CED-B78F-E86646CFAF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C821FB-732C-4A4D-AF12-CE8DE0C54D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F8BA9E-0797-440C-B124-CE9448C68A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7BA57-2781-4EF0-AD97-F1F9DA9B34A2}" type="datetime1">
              <a:rPr lang="en-US" smtClean="0"/>
              <a:t>7/16/2018</a:t>
            </a:fld>
            <a:endParaRPr lang="en-US"/>
          </a:p>
        </p:txBody>
      </p:sp>
      <p:sp>
        <p:nvSpPr>
          <p:cNvPr id="5" name="Footer Placeholder 4">
            <a:extLst>
              <a:ext uri="{FF2B5EF4-FFF2-40B4-BE49-F238E27FC236}">
                <a16:creationId xmlns:a16="http://schemas.microsoft.com/office/drawing/2014/main" id="{FA42A8FE-7379-4766-BFF2-53A54D2C5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41BA25-0876-44EB-AA18-EECC8B8B32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83E37-3AA7-4A8A-88A8-91ABDFF32B6D}" type="slidenum">
              <a:rPr lang="en-US" smtClean="0"/>
              <a:t>‹#›</a:t>
            </a:fld>
            <a:endParaRPr lang="en-US"/>
          </a:p>
        </p:txBody>
      </p:sp>
    </p:spTree>
    <p:extLst>
      <p:ext uri="{BB962C8B-B14F-4D97-AF65-F5344CB8AC3E}">
        <p14:creationId xmlns:p14="http://schemas.microsoft.com/office/powerpoint/2010/main" val="1546650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B54DF5-2E78-4AC2-B861-B9E0D0DC282D}"/>
              </a:ext>
            </a:extLst>
          </p:cNvPr>
          <p:cNvSpPr txBox="1"/>
          <p:nvPr/>
        </p:nvSpPr>
        <p:spPr>
          <a:xfrm>
            <a:off x="498562" y="1922029"/>
            <a:ext cx="6331527" cy="1754326"/>
          </a:xfrm>
          <a:prstGeom prst="rect">
            <a:avLst/>
          </a:prstGeom>
          <a:noFill/>
        </p:spPr>
        <p:txBody>
          <a:bodyPr wrap="square" rtlCol="0">
            <a:spAutoFit/>
          </a:bodyPr>
          <a:lstStyle/>
          <a:p>
            <a:pPr algn="ctr"/>
            <a:r>
              <a:rPr lang="en-US" sz="4800" dirty="0"/>
              <a:t>Basic Orbital Mechanics</a:t>
            </a:r>
          </a:p>
          <a:p>
            <a:pPr algn="ctr"/>
            <a:endParaRPr lang="en-US" sz="1200" dirty="0"/>
          </a:p>
          <a:p>
            <a:pPr algn="ctr"/>
            <a:r>
              <a:rPr lang="en-US" sz="4800" dirty="0">
                <a:solidFill>
                  <a:srgbClr val="0070C0"/>
                </a:solidFill>
              </a:rPr>
              <a:t>Classroom Lesson</a:t>
            </a:r>
          </a:p>
        </p:txBody>
      </p:sp>
      <p:sp>
        <p:nvSpPr>
          <p:cNvPr id="3" name="TextBox 2">
            <a:extLst>
              <a:ext uri="{FF2B5EF4-FFF2-40B4-BE49-F238E27FC236}">
                <a16:creationId xmlns:a16="http://schemas.microsoft.com/office/drawing/2014/main" id="{FBB9BF73-CD72-4AFC-8E81-55411ABC9A89}"/>
              </a:ext>
            </a:extLst>
          </p:cNvPr>
          <p:cNvSpPr txBox="1"/>
          <p:nvPr/>
        </p:nvSpPr>
        <p:spPr>
          <a:xfrm>
            <a:off x="1274618" y="4378036"/>
            <a:ext cx="4156364"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2018 ©</a:t>
            </a:r>
          </a:p>
        </p:txBody>
      </p:sp>
      <p:sp>
        <p:nvSpPr>
          <p:cNvPr id="8" name="Slide Number Placeholder 7">
            <a:extLst>
              <a:ext uri="{FF2B5EF4-FFF2-40B4-BE49-F238E27FC236}">
                <a16:creationId xmlns:a16="http://schemas.microsoft.com/office/drawing/2014/main" id="{8EC33798-61AB-4AE1-85DA-D7E828A85DE7}"/>
              </a:ext>
            </a:extLst>
          </p:cNvPr>
          <p:cNvSpPr>
            <a:spLocks noGrp="1"/>
          </p:cNvSpPr>
          <p:nvPr>
            <p:ph type="sldNum" sz="quarter" idx="12"/>
          </p:nvPr>
        </p:nvSpPr>
        <p:spPr/>
        <p:txBody>
          <a:bodyPr/>
          <a:lstStyle/>
          <a:p>
            <a:fld id="{9C383E37-3AA7-4A8A-88A8-91ABDFF32B6D}" type="slidenum">
              <a:rPr lang="en-US" smtClean="0"/>
              <a:t>1</a:t>
            </a:fld>
            <a:endParaRPr lang="en-US"/>
          </a:p>
        </p:txBody>
      </p:sp>
      <p:grpSp>
        <p:nvGrpSpPr>
          <p:cNvPr id="11" name="Group 10">
            <a:extLst>
              <a:ext uri="{FF2B5EF4-FFF2-40B4-BE49-F238E27FC236}">
                <a16:creationId xmlns:a16="http://schemas.microsoft.com/office/drawing/2014/main" id="{9998F642-CE63-459B-A1ED-87075F953F49}"/>
              </a:ext>
            </a:extLst>
          </p:cNvPr>
          <p:cNvGrpSpPr/>
          <p:nvPr/>
        </p:nvGrpSpPr>
        <p:grpSpPr>
          <a:xfrm>
            <a:off x="7245927" y="1544782"/>
            <a:ext cx="4253345" cy="4017817"/>
            <a:chOff x="6497781" y="1420091"/>
            <a:chExt cx="4253345" cy="4017817"/>
          </a:xfrm>
        </p:grpSpPr>
        <p:grpSp>
          <p:nvGrpSpPr>
            <p:cNvPr id="4" name="Group 2">
              <a:extLst>
                <a:ext uri="{FF2B5EF4-FFF2-40B4-BE49-F238E27FC236}">
                  <a16:creationId xmlns:a16="http://schemas.microsoft.com/office/drawing/2014/main" id="{A938B076-B594-4D99-B66E-B8C813887FA9}"/>
                </a:ext>
              </a:extLst>
            </p:cNvPr>
            <p:cNvGrpSpPr>
              <a:grpSpLocks/>
            </p:cNvGrpSpPr>
            <p:nvPr/>
          </p:nvGrpSpPr>
          <p:grpSpPr bwMode="auto">
            <a:xfrm>
              <a:off x="6497781" y="1420091"/>
              <a:ext cx="4253345" cy="4017817"/>
              <a:chOff x="7240" y="10580"/>
              <a:chExt cx="3143" cy="2960"/>
            </a:xfrm>
          </p:grpSpPr>
          <p:sp>
            <p:nvSpPr>
              <p:cNvPr id="5" name="Oval 4">
                <a:extLst>
                  <a:ext uri="{FF2B5EF4-FFF2-40B4-BE49-F238E27FC236}">
                    <a16:creationId xmlns:a16="http://schemas.microsoft.com/office/drawing/2014/main" id="{1C58415E-0BDF-4CC4-9CF9-758DAD75521B}"/>
                  </a:ext>
                </a:extLst>
              </p:cNvPr>
              <p:cNvSpPr>
                <a:spLocks noChangeArrowheads="1"/>
              </p:cNvSpPr>
              <p:nvPr/>
            </p:nvSpPr>
            <p:spPr bwMode="auto">
              <a:xfrm>
                <a:off x="7240" y="10580"/>
                <a:ext cx="3080" cy="2960"/>
              </a:xfrm>
              <a:prstGeom prst="ellipse">
                <a:avLst/>
              </a:prstGeom>
              <a:noFill/>
              <a:ln w="9525">
                <a:solidFill>
                  <a:srgbClr val="008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Oval 7">
                <a:extLst>
                  <a:ext uri="{FF2B5EF4-FFF2-40B4-BE49-F238E27FC236}">
                    <a16:creationId xmlns:a16="http://schemas.microsoft.com/office/drawing/2014/main" id="{CB693B06-55B8-43E9-840F-2DEB70AA3FF6}"/>
                  </a:ext>
                </a:extLst>
              </p:cNvPr>
              <p:cNvSpPr>
                <a:spLocks noChangeArrowheads="1"/>
              </p:cNvSpPr>
              <p:nvPr/>
            </p:nvSpPr>
            <p:spPr bwMode="auto">
              <a:xfrm>
                <a:off x="10240" y="1196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10" name="Picture 9">
              <a:extLst>
                <a:ext uri="{FF2B5EF4-FFF2-40B4-BE49-F238E27FC236}">
                  <a16:creationId xmlns:a16="http://schemas.microsoft.com/office/drawing/2014/main" id="{2E505076-710D-4CFE-B0A2-BA531AFD534E}"/>
                </a:ext>
              </a:extLst>
            </p:cNvPr>
            <p:cNvPicPr>
              <a:picLocks noChangeAspect="1"/>
            </p:cNvPicPr>
            <p:nvPr/>
          </p:nvPicPr>
          <p:blipFill>
            <a:blip r:embed="rId2"/>
            <a:stretch>
              <a:fillRect/>
            </a:stretch>
          </p:blipFill>
          <p:spPr>
            <a:xfrm>
              <a:off x="7187679" y="2014599"/>
              <a:ext cx="2845841" cy="2828801"/>
            </a:xfrm>
            <a:prstGeom prst="rect">
              <a:avLst/>
            </a:prstGeom>
          </p:spPr>
        </p:pic>
      </p:grpSp>
    </p:spTree>
    <p:extLst>
      <p:ext uri="{BB962C8B-B14F-4D97-AF65-F5344CB8AC3E}">
        <p14:creationId xmlns:p14="http://schemas.microsoft.com/office/powerpoint/2010/main" val="2051569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24C28D-2504-4CFB-B345-4EDE738C985F}"/>
              </a:ext>
            </a:extLst>
          </p:cNvPr>
          <p:cNvSpPr>
            <a:spLocks noGrp="1"/>
          </p:cNvSpPr>
          <p:nvPr>
            <p:ph type="sldNum" sz="quarter" idx="12"/>
          </p:nvPr>
        </p:nvSpPr>
        <p:spPr/>
        <p:txBody>
          <a:bodyPr/>
          <a:lstStyle/>
          <a:p>
            <a:fld id="{9C383E37-3AA7-4A8A-88A8-91ABDFF32B6D}" type="slidenum">
              <a:rPr lang="en-US" smtClean="0"/>
              <a:t>10</a:t>
            </a:fld>
            <a:endParaRPr lang="en-US"/>
          </a:p>
        </p:txBody>
      </p:sp>
      <p:sp>
        <p:nvSpPr>
          <p:cNvPr id="3" name="TextBox 2">
            <a:extLst>
              <a:ext uri="{FF2B5EF4-FFF2-40B4-BE49-F238E27FC236}">
                <a16:creationId xmlns:a16="http://schemas.microsoft.com/office/drawing/2014/main" id="{89958897-F077-4312-A41B-95F34D4F2BA1}"/>
              </a:ext>
            </a:extLst>
          </p:cNvPr>
          <p:cNvSpPr txBox="1"/>
          <p:nvPr/>
        </p:nvSpPr>
        <p:spPr>
          <a:xfrm>
            <a:off x="2611734" y="216827"/>
            <a:ext cx="7134789" cy="646331"/>
          </a:xfrm>
          <a:prstGeom prst="rect">
            <a:avLst/>
          </a:prstGeom>
          <a:noFill/>
        </p:spPr>
        <p:txBody>
          <a:bodyPr wrap="square" rtlCol="0">
            <a:spAutoFit/>
          </a:bodyPr>
          <a:lstStyle/>
          <a:p>
            <a:pPr algn="ctr"/>
            <a:r>
              <a:rPr lang="en-US" sz="3600" dirty="0"/>
              <a:t>Terminology</a:t>
            </a:r>
          </a:p>
        </p:txBody>
      </p:sp>
      <p:sp>
        <p:nvSpPr>
          <p:cNvPr id="4" name="TextBox 3">
            <a:extLst>
              <a:ext uri="{FF2B5EF4-FFF2-40B4-BE49-F238E27FC236}">
                <a16:creationId xmlns:a16="http://schemas.microsoft.com/office/drawing/2014/main" id="{6A34DDD2-C6EF-4965-AEB6-80227FAD1769}"/>
              </a:ext>
            </a:extLst>
          </p:cNvPr>
          <p:cNvSpPr txBox="1"/>
          <p:nvPr/>
        </p:nvSpPr>
        <p:spPr>
          <a:xfrm>
            <a:off x="1440873" y="1607127"/>
            <a:ext cx="8756072" cy="2677656"/>
          </a:xfrm>
          <a:prstGeom prst="rect">
            <a:avLst/>
          </a:prstGeom>
          <a:noFill/>
        </p:spPr>
        <p:txBody>
          <a:bodyPr wrap="square" rtlCol="0">
            <a:spAutoFit/>
          </a:bodyPr>
          <a:lstStyle/>
          <a:p>
            <a:r>
              <a:rPr lang="en-US" sz="2400" dirty="0"/>
              <a:t>Apogee:		The highest point in an elliptical orbit</a:t>
            </a:r>
          </a:p>
          <a:p>
            <a:endParaRPr lang="en-US" sz="2400" dirty="0"/>
          </a:p>
          <a:p>
            <a:r>
              <a:rPr lang="en-US" sz="2400" dirty="0"/>
              <a:t>Perigee:		The lowest point in an elliptical orbit</a:t>
            </a:r>
          </a:p>
          <a:p>
            <a:endParaRPr lang="en-US" sz="2400" dirty="0"/>
          </a:p>
          <a:p>
            <a:r>
              <a:rPr lang="en-US" sz="2400" dirty="0"/>
              <a:t>Orbital Energy:	The sum of the mutual potential energy and</a:t>
            </a:r>
          </a:p>
          <a:p>
            <a:r>
              <a:rPr lang="en-US" sz="2400" dirty="0"/>
              <a:t> 			kinetic energy of two orbiting bodies divided</a:t>
            </a:r>
          </a:p>
          <a:p>
            <a:r>
              <a:rPr lang="en-US" sz="2400" dirty="0"/>
              <a:t> 			by the reduced mass</a:t>
            </a:r>
          </a:p>
        </p:txBody>
      </p:sp>
    </p:spTree>
    <p:extLst>
      <p:ext uri="{BB962C8B-B14F-4D97-AF65-F5344CB8AC3E}">
        <p14:creationId xmlns:p14="http://schemas.microsoft.com/office/powerpoint/2010/main" val="396984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57682F-0746-4C33-91DE-0DDAC17BEBA1}"/>
              </a:ext>
            </a:extLst>
          </p:cNvPr>
          <p:cNvSpPr txBox="1"/>
          <p:nvPr/>
        </p:nvSpPr>
        <p:spPr>
          <a:xfrm>
            <a:off x="2611734" y="216827"/>
            <a:ext cx="7134789" cy="646331"/>
          </a:xfrm>
          <a:prstGeom prst="rect">
            <a:avLst/>
          </a:prstGeom>
          <a:noFill/>
        </p:spPr>
        <p:txBody>
          <a:bodyPr wrap="square" rtlCol="0">
            <a:spAutoFit/>
          </a:bodyPr>
          <a:lstStyle/>
          <a:p>
            <a:pPr algn="ctr"/>
            <a:r>
              <a:rPr lang="en-US" sz="3600" dirty="0"/>
              <a:t>Useful Numerical Constants</a:t>
            </a:r>
          </a:p>
        </p:txBody>
      </p:sp>
      <p:sp>
        <p:nvSpPr>
          <p:cNvPr id="3" name="TextBox 2">
            <a:extLst>
              <a:ext uri="{FF2B5EF4-FFF2-40B4-BE49-F238E27FC236}">
                <a16:creationId xmlns:a16="http://schemas.microsoft.com/office/drawing/2014/main" id="{3CD5FDEB-8135-4EAF-966A-068E0D313788}"/>
              </a:ext>
            </a:extLst>
          </p:cNvPr>
          <p:cNvSpPr txBox="1"/>
          <p:nvPr/>
        </p:nvSpPr>
        <p:spPr>
          <a:xfrm>
            <a:off x="1357744" y="1357051"/>
            <a:ext cx="9642763" cy="954107"/>
          </a:xfrm>
          <a:prstGeom prst="rect">
            <a:avLst/>
          </a:prstGeom>
          <a:noFill/>
        </p:spPr>
        <p:txBody>
          <a:bodyPr wrap="square" rtlCol="0">
            <a:spAutoFit/>
          </a:bodyPr>
          <a:lstStyle/>
          <a:p>
            <a:r>
              <a:rPr lang="en-US" sz="2800" b="1" dirty="0"/>
              <a:t>Gravitational Constant  </a:t>
            </a:r>
            <a:r>
              <a:rPr lang="en-US" sz="2800" dirty="0"/>
              <a:t>=  </a:t>
            </a:r>
            <a:r>
              <a:rPr lang="en-US" sz="2800" b="1" dirty="0">
                <a:solidFill>
                  <a:srgbClr val="FF0000"/>
                </a:solidFill>
              </a:rPr>
              <a:t>U</a:t>
            </a:r>
            <a:r>
              <a:rPr lang="en-US" sz="2800" dirty="0">
                <a:solidFill>
                  <a:srgbClr val="FF0000"/>
                </a:solidFill>
              </a:rPr>
              <a:t>  =  14.05  x  10</a:t>
            </a:r>
            <a:r>
              <a:rPr lang="en-US" sz="2800" baseline="30000" dirty="0">
                <a:solidFill>
                  <a:srgbClr val="FF0000"/>
                </a:solidFill>
              </a:rPr>
              <a:t>15</a:t>
            </a:r>
            <a:r>
              <a:rPr lang="en-US" sz="2800" dirty="0">
                <a:solidFill>
                  <a:srgbClr val="FF0000"/>
                </a:solidFill>
              </a:rPr>
              <a:t>  ft</a:t>
            </a:r>
            <a:r>
              <a:rPr lang="en-US" sz="2800" baseline="30000" dirty="0">
                <a:solidFill>
                  <a:srgbClr val="FF0000"/>
                </a:solidFill>
              </a:rPr>
              <a:t>3</a:t>
            </a:r>
            <a:r>
              <a:rPr lang="en-US" sz="2800" dirty="0">
                <a:solidFill>
                  <a:srgbClr val="FF0000"/>
                </a:solidFill>
              </a:rPr>
              <a:t>/sec</a:t>
            </a:r>
            <a:r>
              <a:rPr lang="en-US" sz="2800" baseline="30000" dirty="0">
                <a:solidFill>
                  <a:srgbClr val="FF0000"/>
                </a:solidFill>
              </a:rPr>
              <a:t>2</a:t>
            </a:r>
            <a:endParaRPr lang="en-US" sz="2800" dirty="0">
              <a:solidFill>
                <a:srgbClr val="FF0000"/>
              </a:solidFill>
            </a:endParaRPr>
          </a:p>
          <a:p>
            <a:r>
              <a:rPr lang="en-US" sz="2800" dirty="0"/>
              <a:t>(</a:t>
            </a:r>
            <a:r>
              <a:rPr lang="en-US" sz="2800" i="1" dirty="0"/>
              <a:t>That’s 14,050,000,000,000,000  ft</a:t>
            </a:r>
            <a:r>
              <a:rPr lang="en-US" sz="2800" i="1" baseline="30000" dirty="0"/>
              <a:t>3</a:t>
            </a:r>
            <a:r>
              <a:rPr lang="en-US" sz="2800" i="1" dirty="0"/>
              <a:t>/sec</a:t>
            </a:r>
            <a:r>
              <a:rPr lang="en-US" sz="2800" i="1" baseline="30000" dirty="0"/>
              <a:t>2</a:t>
            </a:r>
            <a:r>
              <a:rPr lang="en-US" sz="2800" i="1" dirty="0"/>
              <a:t>  </a:t>
            </a:r>
            <a:r>
              <a:rPr lang="en-US" sz="2800" dirty="0"/>
              <a:t>)</a:t>
            </a:r>
          </a:p>
        </p:txBody>
      </p:sp>
      <p:sp>
        <p:nvSpPr>
          <p:cNvPr id="4" name="TextBox 3">
            <a:extLst>
              <a:ext uri="{FF2B5EF4-FFF2-40B4-BE49-F238E27FC236}">
                <a16:creationId xmlns:a16="http://schemas.microsoft.com/office/drawing/2014/main" id="{C4647C84-5B32-47F2-B988-F910DD96B125}"/>
              </a:ext>
            </a:extLst>
          </p:cNvPr>
          <p:cNvSpPr txBox="1"/>
          <p:nvPr/>
        </p:nvSpPr>
        <p:spPr>
          <a:xfrm>
            <a:off x="1357743" y="3896581"/>
            <a:ext cx="9642763" cy="1815882"/>
          </a:xfrm>
          <a:prstGeom prst="rect">
            <a:avLst/>
          </a:prstGeom>
          <a:noFill/>
        </p:spPr>
        <p:txBody>
          <a:bodyPr wrap="square" rtlCol="0">
            <a:spAutoFit/>
          </a:bodyPr>
          <a:lstStyle/>
          <a:p>
            <a:r>
              <a:rPr lang="en-US" sz="2800" dirty="0"/>
              <a:t>In this lesson:</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Distances are in FEET</a:t>
            </a:r>
          </a:p>
          <a:p>
            <a:pPr marL="457200" indent="-457200">
              <a:buFont typeface="Arial" panose="020B0604020202020204" pitchFamily="34" charset="0"/>
              <a:buChar char="•"/>
            </a:pPr>
            <a:r>
              <a:rPr lang="en-US" sz="2800" dirty="0"/>
              <a:t>Orbital Radii are referenced to the Center of the Earth</a:t>
            </a:r>
          </a:p>
        </p:txBody>
      </p:sp>
      <p:sp>
        <p:nvSpPr>
          <p:cNvPr id="5" name="TextBox 4">
            <a:extLst>
              <a:ext uri="{FF2B5EF4-FFF2-40B4-BE49-F238E27FC236}">
                <a16:creationId xmlns:a16="http://schemas.microsoft.com/office/drawing/2014/main" id="{A36D2359-CEBD-49A0-A344-1C3907C7C1C9}"/>
              </a:ext>
            </a:extLst>
          </p:cNvPr>
          <p:cNvSpPr txBox="1"/>
          <p:nvPr/>
        </p:nvSpPr>
        <p:spPr>
          <a:xfrm>
            <a:off x="1357745" y="2626816"/>
            <a:ext cx="9642763" cy="954107"/>
          </a:xfrm>
          <a:prstGeom prst="rect">
            <a:avLst/>
          </a:prstGeom>
          <a:noFill/>
        </p:spPr>
        <p:txBody>
          <a:bodyPr wrap="square" rtlCol="0">
            <a:spAutoFit/>
          </a:bodyPr>
          <a:lstStyle/>
          <a:p>
            <a:r>
              <a:rPr lang="en-US" sz="2800" b="1" dirty="0"/>
              <a:t>Radius of the Earth  </a:t>
            </a:r>
            <a:r>
              <a:rPr lang="en-US" sz="2800" dirty="0"/>
              <a:t>=  20.9  x  10</a:t>
            </a:r>
            <a:r>
              <a:rPr lang="en-US" sz="2800" baseline="30000" dirty="0"/>
              <a:t>6</a:t>
            </a:r>
            <a:r>
              <a:rPr lang="en-US" sz="2800" dirty="0"/>
              <a:t> ft </a:t>
            </a:r>
          </a:p>
          <a:p>
            <a:r>
              <a:rPr lang="en-US" sz="2800" dirty="0"/>
              <a:t>(</a:t>
            </a:r>
            <a:r>
              <a:rPr lang="en-US" sz="2800" i="1" dirty="0"/>
              <a:t>That’s 20,900,000  ft  or 3,958 miles</a:t>
            </a:r>
            <a:r>
              <a:rPr lang="en-US" sz="2800" dirty="0"/>
              <a:t>)</a:t>
            </a:r>
          </a:p>
        </p:txBody>
      </p:sp>
      <p:sp>
        <p:nvSpPr>
          <p:cNvPr id="6" name="Slide Number Placeholder 5">
            <a:extLst>
              <a:ext uri="{FF2B5EF4-FFF2-40B4-BE49-F238E27FC236}">
                <a16:creationId xmlns:a16="http://schemas.microsoft.com/office/drawing/2014/main" id="{C84C0E72-3B29-4430-B31A-15A2A023F745}"/>
              </a:ext>
            </a:extLst>
          </p:cNvPr>
          <p:cNvSpPr>
            <a:spLocks noGrp="1"/>
          </p:cNvSpPr>
          <p:nvPr>
            <p:ph type="sldNum" sz="quarter" idx="12"/>
          </p:nvPr>
        </p:nvSpPr>
        <p:spPr/>
        <p:txBody>
          <a:bodyPr/>
          <a:lstStyle/>
          <a:p>
            <a:fld id="{9C383E37-3AA7-4A8A-88A8-91ABDFF32B6D}" type="slidenum">
              <a:rPr lang="en-US" smtClean="0"/>
              <a:t>11</a:t>
            </a:fld>
            <a:endParaRPr lang="en-US"/>
          </a:p>
        </p:txBody>
      </p:sp>
    </p:spTree>
    <p:extLst>
      <p:ext uri="{BB962C8B-B14F-4D97-AF65-F5344CB8AC3E}">
        <p14:creationId xmlns:p14="http://schemas.microsoft.com/office/powerpoint/2010/main" val="4147566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C680E0-2DF3-49FB-8085-1FD863BD706D}"/>
              </a:ext>
            </a:extLst>
          </p:cNvPr>
          <p:cNvSpPr>
            <a:spLocks noGrp="1"/>
          </p:cNvSpPr>
          <p:nvPr>
            <p:ph type="sldNum" sz="quarter" idx="12"/>
          </p:nvPr>
        </p:nvSpPr>
        <p:spPr/>
        <p:txBody>
          <a:bodyPr/>
          <a:lstStyle/>
          <a:p>
            <a:fld id="{9C383E37-3AA7-4A8A-88A8-91ABDFF32B6D}" type="slidenum">
              <a:rPr lang="en-US" smtClean="0"/>
              <a:t>12</a:t>
            </a:fld>
            <a:endParaRPr lang="en-US"/>
          </a:p>
        </p:txBody>
      </p:sp>
      <p:sp>
        <p:nvSpPr>
          <p:cNvPr id="3" name="TextBox 2">
            <a:extLst>
              <a:ext uri="{FF2B5EF4-FFF2-40B4-BE49-F238E27FC236}">
                <a16:creationId xmlns:a16="http://schemas.microsoft.com/office/drawing/2014/main" id="{60C78611-36CC-420C-997E-92A1FB3F8285}"/>
              </a:ext>
            </a:extLst>
          </p:cNvPr>
          <p:cNvSpPr txBox="1"/>
          <p:nvPr/>
        </p:nvSpPr>
        <p:spPr>
          <a:xfrm>
            <a:off x="2611734" y="216827"/>
            <a:ext cx="7134789" cy="646331"/>
          </a:xfrm>
          <a:prstGeom prst="rect">
            <a:avLst/>
          </a:prstGeom>
          <a:noFill/>
        </p:spPr>
        <p:txBody>
          <a:bodyPr wrap="square" rtlCol="0">
            <a:spAutoFit/>
          </a:bodyPr>
          <a:lstStyle/>
          <a:p>
            <a:pPr algn="ctr"/>
            <a:r>
              <a:rPr lang="en-US" sz="3600" dirty="0"/>
              <a:t>Orbital Basics</a:t>
            </a:r>
          </a:p>
        </p:txBody>
      </p:sp>
      <p:sp>
        <p:nvSpPr>
          <p:cNvPr id="4" name="TextBox 3">
            <a:extLst>
              <a:ext uri="{FF2B5EF4-FFF2-40B4-BE49-F238E27FC236}">
                <a16:creationId xmlns:a16="http://schemas.microsoft.com/office/drawing/2014/main" id="{33AD4F95-11C5-4BFC-A619-87205ABFA405}"/>
              </a:ext>
            </a:extLst>
          </p:cNvPr>
          <p:cNvSpPr txBox="1"/>
          <p:nvPr/>
        </p:nvSpPr>
        <p:spPr>
          <a:xfrm>
            <a:off x="1046019" y="1127452"/>
            <a:ext cx="10266218"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velocity of the spacecraft determines the height of the orbit</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The spacecraft velocity for a high orbit is actually lower, than that for a lower orbit.  This doesn’t really make sense since the spacecraft must fire its rocket motor to climb to a higher orbit…  However, if we look at the total energy (Kinetic + Potential) the energy increase as the orbital altitude increases.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If the spacecraft is in an elliptical orbit, its velocity will be constantly changing.  It is slowest at apogee, and highest at perigee.</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988089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DBCD510-8046-47F1-BF78-E3DF370BAA6A}"/>
              </a:ext>
            </a:extLst>
          </p:cNvPr>
          <p:cNvGrpSpPr>
            <a:grpSpLocks/>
          </p:cNvGrpSpPr>
          <p:nvPr/>
        </p:nvGrpSpPr>
        <p:grpSpPr bwMode="auto">
          <a:xfrm>
            <a:off x="8035636" y="2064342"/>
            <a:ext cx="3269672" cy="2881732"/>
            <a:chOff x="7240" y="10580"/>
            <a:chExt cx="3143" cy="2960"/>
          </a:xfrm>
        </p:grpSpPr>
        <p:sp>
          <p:nvSpPr>
            <p:cNvPr id="6" name="Oval 4">
              <a:extLst>
                <a:ext uri="{FF2B5EF4-FFF2-40B4-BE49-F238E27FC236}">
                  <a16:creationId xmlns:a16="http://schemas.microsoft.com/office/drawing/2014/main" id="{FC70CDCE-B00E-448E-88DF-45D31A09D6E3}"/>
                </a:ext>
              </a:extLst>
            </p:cNvPr>
            <p:cNvSpPr>
              <a:spLocks noChangeArrowheads="1"/>
            </p:cNvSpPr>
            <p:nvPr/>
          </p:nvSpPr>
          <p:spPr bwMode="auto">
            <a:xfrm>
              <a:off x="7240" y="10580"/>
              <a:ext cx="3080" cy="2960"/>
            </a:xfrm>
            <a:prstGeom prst="ellipse">
              <a:avLst/>
            </a:prstGeom>
            <a:noFill/>
            <a:ln w="9525">
              <a:solidFill>
                <a:srgbClr val="008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Oval 7">
              <a:extLst>
                <a:ext uri="{FF2B5EF4-FFF2-40B4-BE49-F238E27FC236}">
                  <a16:creationId xmlns:a16="http://schemas.microsoft.com/office/drawing/2014/main" id="{03DB17B2-EA40-4834-84C6-F06BB3C4E749}"/>
                </a:ext>
              </a:extLst>
            </p:cNvPr>
            <p:cNvSpPr>
              <a:spLocks noChangeArrowheads="1"/>
            </p:cNvSpPr>
            <p:nvPr/>
          </p:nvSpPr>
          <p:spPr bwMode="auto">
            <a:xfrm>
              <a:off x="10240" y="1196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Oval 8">
              <a:extLst>
                <a:ext uri="{FF2B5EF4-FFF2-40B4-BE49-F238E27FC236}">
                  <a16:creationId xmlns:a16="http://schemas.microsoft.com/office/drawing/2014/main" id="{FC141347-C24D-4B86-913D-58E67718CD59}"/>
                </a:ext>
              </a:extLst>
            </p:cNvPr>
            <p:cNvSpPr>
              <a:spLocks noChangeArrowheads="1"/>
            </p:cNvSpPr>
            <p:nvPr/>
          </p:nvSpPr>
          <p:spPr bwMode="auto">
            <a:xfrm>
              <a:off x="8262" y="11528"/>
              <a:ext cx="1036" cy="1064"/>
            </a:xfrm>
            <a:prstGeom prst="ellipse">
              <a:avLst/>
            </a:prstGeom>
            <a:solidFill>
              <a:srgbClr val="008000"/>
            </a:solidFill>
            <a:ln w="9525">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1" name="TextBox 10">
            <a:extLst>
              <a:ext uri="{FF2B5EF4-FFF2-40B4-BE49-F238E27FC236}">
                <a16:creationId xmlns:a16="http://schemas.microsoft.com/office/drawing/2014/main" id="{8FC86061-3975-422D-92FB-0FF4E1B3C7E5}"/>
              </a:ext>
            </a:extLst>
          </p:cNvPr>
          <p:cNvSpPr txBox="1"/>
          <p:nvPr/>
        </p:nvSpPr>
        <p:spPr>
          <a:xfrm>
            <a:off x="2611734" y="216827"/>
            <a:ext cx="7134789" cy="646331"/>
          </a:xfrm>
          <a:prstGeom prst="rect">
            <a:avLst/>
          </a:prstGeom>
          <a:noFill/>
        </p:spPr>
        <p:txBody>
          <a:bodyPr wrap="square" rtlCol="0">
            <a:spAutoFit/>
          </a:bodyPr>
          <a:lstStyle/>
          <a:p>
            <a:pPr algn="ctr"/>
            <a:r>
              <a:rPr lang="en-US" sz="3600" dirty="0"/>
              <a:t>Circular Orbits</a:t>
            </a:r>
          </a:p>
        </p:txBody>
      </p:sp>
      <p:sp>
        <p:nvSpPr>
          <p:cNvPr id="12" name="TextBox 11">
            <a:extLst>
              <a:ext uri="{FF2B5EF4-FFF2-40B4-BE49-F238E27FC236}">
                <a16:creationId xmlns:a16="http://schemas.microsoft.com/office/drawing/2014/main" id="{524DC413-E191-45AF-9BB7-0EEE323F3AA9}"/>
              </a:ext>
            </a:extLst>
          </p:cNvPr>
          <p:cNvSpPr txBox="1"/>
          <p:nvPr/>
        </p:nvSpPr>
        <p:spPr>
          <a:xfrm>
            <a:off x="758559" y="1094658"/>
            <a:ext cx="10512113" cy="954107"/>
          </a:xfrm>
          <a:prstGeom prst="rect">
            <a:avLst/>
          </a:prstGeom>
          <a:noFill/>
        </p:spPr>
        <p:txBody>
          <a:bodyPr wrap="square" rtlCol="0">
            <a:spAutoFit/>
          </a:bodyPr>
          <a:lstStyle/>
          <a:p>
            <a:r>
              <a:rPr lang="en-US" sz="2800" dirty="0"/>
              <a:t>The velocity of a satellite orbiting in a circular orbit can be calculated using the following equation:</a:t>
            </a:r>
          </a:p>
        </p:txBody>
      </p:sp>
      <p:grpSp>
        <p:nvGrpSpPr>
          <p:cNvPr id="30" name="Group 29">
            <a:extLst>
              <a:ext uri="{FF2B5EF4-FFF2-40B4-BE49-F238E27FC236}">
                <a16:creationId xmlns:a16="http://schemas.microsoft.com/office/drawing/2014/main" id="{A923F74F-C3D8-4326-99BD-A89AB223FC18}"/>
              </a:ext>
            </a:extLst>
          </p:cNvPr>
          <p:cNvGrpSpPr/>
          <p:nvPr/>
        </p:nvGrpSpPr>
        <p:grpSpPr>
          <a:xfrm>
            <a:off x="805970" y="2614389"/>
            <a:ext cx="5403272" cy="1579098"/>
            <a:chOff x="805970" y="3334828"/>
            <a:chExt cx="5403272" cy="1579098"/>
          </a:xfrm>
        </p:grpSpPr>
        <p:sp>
          <p:nvSpPr>
            <p:cNvPr id="13" name="TextBox 12">
              <a:extLst>
                <a:ext uri="{FF2B5EF4-FFF2-40B4-BE49-F238E27FC236}">
                  <a16:creationId xmlns:a16="http://schemas.microsoft.com/office/drawing/2014/main" id="{2118926B-C701-4401-9C04-7D2ED04594A1}"/>
                </a:ext>
              </a:extLst>
            </p:cNvPr>
            <p:cNvSpPr txBox="1"/>
            <p:nvPr/>
          </p:nvSpPr>
          <p:spPr>
            <a:xfrm>
              <a:off x="805970" y="3487366"/>
              <a:ext cx="5403272" cy="1384995"/>
            </a:xfrm>
            <a:prstGeom prst="rect">
              <a:avLst/>
            </a:prstGeom>
            <a:noFill/>
          </p:spPr>
          <p:txBody>
            <a:bodyPr wrap="square" rtlCol="0">
              <a:spAutoFit/>
            </a:bodyPr>
            <a:lstStyle/>
            <a:p>
              <a:r>
                <a:rPr lang="en-US" sz="2800" dirty="0"/>
                <a:t>			               U</a:t>
              </a:r>
            </a:p>
            <a:p>
              <a:r>
                <a:rPr lang="en-US" sz="2800" dirty="0"/>
                <a:t>Velocity</a:t>
              </a:r>
              <a:r>
                <a:rPr lang="en-US" sz="2800" baseline="-25000" dirty="0"/>
                <a:t>Circular</a:t>
              </a:r>
              <a:r>
                <a:rPr lang="en-US" sz="2800" dirty="0"/>
                <a:t>  =             -----------------</a:t>
              </a:r>
            </a:p>
            <a:p>
              <a:r>
                <a:rPr lang="en-US" sz="2800" dirty="0"/>
                <a:t> 			       Orbit Radius</a:t>
              </a:r>
            </a:p>
          </p:txBody>
        </p:sp>
        <p:grpSp>
          <p:nvGrpSpPr>
            <p:cNvPr id="25" name="Group 24">
              <a:extLst>
                <a:ext uri="{FF2B5EF4-FFF2-40B4-BE49-F238E27FC236}">
                  <a16:creationId xmlns:a16="http://schemas.microsoft.com/office/drawing/2014/main" id="{F9DBF323-7571-4533-8BB7-E122410F4E96}"/>
                </a:ext>
              </a:extLst>
            </p:cNvPr>
            <p:cNvGrpSpPr/>
            <p:nvPr/>
          </p:nvGrpSpPr>
          <p:grpSpPr>
            <a:xfrm>
              <a:off x="3311238" y="3334828"/>
              <a:ext cx="2867891" cy="1579098"/>
              <a:chOff x="2286000" y="5013126"/>
              <a:chExt cx="2867891" cy="1096728"/>
            </a:xfrm>
          </p:grpSpPr>
          <p:cxnSp>
            <p:nvCxnSpPr>
              <p:cNvPr id="26" name="Straight Connector 25">
                <a:extLst>
                  <a:ext uri="{FF2B5EF4-FFF2-40B4-BE49-F238E27FC236}">
                    <a16:creationId xmlns:a16="http://schemas.microsoft.com/office/drawing/2014/main" id="{D37EAA54-3520-4527-92AA-984CCD70E83A}"/>
                  </a:ext>
                </a:extLst>
              </p:cNvPr>
              <p:cNvCxnSpPr/>
              <p:nvPr/>
            </p:nvCxnSpPr>
            <p:spPr>
              <a:xfrm>
                <a:off x="2286000" y="5555673"/>
                <a:ext cx="34636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E9FEDD0-8B8B-426B-9203-4F7B8E6321D3}"/>
                  </a:ext>
                </a:extLst>
              </p:cNvPr>
              <p:cNvCxnSpPr>
                <a:cxnSpLocks/>
              </p:cNvCxnSpPr>
              <p:nvPr/>
            </p:nvCxnSpPr>
            <p:spPr>
              <a:xfrm>
                <a:off x="2618509" y="5541818"/>
                <a:ext cx="207818" cy="56803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6BE3038-D3CB-4534-B48E-DD839F41F4DE}"/>
                  </a:ext>
                </a:extLst>
              </p:cNvPr>
              <p:cNvCxnSpPr>
                <a:cxnSpLocks/>
              </p:cNvCxnSpPr>
              <p:nvPr/>
            </p:nvCxnSpPr>
            <p:spPr>
              <a:xfrm flipH="1">
                <a:off x="2826327" y="5013126"/>
                <a:ext cx="152400" cy="10967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B66BE67-5A1A-441E-8BF3-78278DFFD7A3}"/>
                  </a:ext>
                </a:extLst>
              </p:cNvPr>
              <p:cNvCxnSpPr>
                <a:cxnSpLocks/>
              </p:cNvCxnSpPr>
              <p:nvPr/>
            </p:nvCxnSpPr>
            <p:spPr>
              <a:xfrm>
                <a:off x="2978727" y="5031212"/>
                <a:ext cx="217516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1" name="Slide Number Placeholder 30">
            <a:extLst>
              <a:ext uri="{FF2B5EF4-FFF2-40B4-BE49-F238E27FC236}">
                <a16:creationId xmlns:a16="http://schemas.microsoft.com/office/drawing/2014/main" id="{7A581C96-5FEE-422D-8E57-679FC514985B}"/>
              </a:ext>
            </a:extLst>
          </p:cNvPr>
          <p:cNvSpPr>
            <a:spLocks noGrp="1"/>
          </p:cNvSpPr>
          <p:nvPr>
            <p:ph type="sldNum" sz="quarter" idx="12"/>
          </p:nvPr>
        </p:nvSpPr>
        <p:spPr/>
        <p:txBody>
          <a:bodyPr/>
          <a:lstStyle/>
          <a:p>
            <a:fld id="{9C383E37-3AA7-4A8A-88A8-91ABDFF32B6D}" type="slidenum">
              <a:rPr lang="en-US" smtClean="0"/>
              <a:t>13</a:t>
            </a:fld>
            <a:endParaRPr lang="en-US"/>
          </a:p>
        </p:txBody>
      </p:sp>
      <p:sp>
        <p:nvSpPr>
          <p:cNvPr id="16" name="TextBox 15">
            <a:extLst>
              <a:ext uri="{FF2B5EF4-FFF2-40B4-BE49-F238E27FC236}">
                <a16:creationId xmlns:a16="http://schemas.microsoft.com/office/drawing/2014/main" id="{AD1D0E3F-0C0E-46DE-868A-D6780F411F31}"/>
              </a:ext>
            </a:extLst>
          </p:cNvPr>
          <p:cNvSpPr txBox="1"/>
          <p:nvPr/>
        </p:nvSpPr>
        <p:spPr>
          <a:xfrm>
            <a:off x="805970" y="5335477"/>
            <a:ext cx="10512113" cy="523220"/>
          </a:xfrm>
          <a:prstGeom prst="rect">
            <a:avLst/>
          </a:prstGeom>
          <a:noFill/>
        </p:spPr>
        <p:txBody>
          <a:bodyPr wrap="square" rtlCol="0">
            <a:spAutoFit/>
          </a:bodyPr>
          <a:lstStyle/>
          <a:p>
            <a:r>
              <a:rPr lang="en-US" sz="2800" dirty="0"/>
              <a:t>For a circular orbit, the velocity is constant.</a:t>
            </a:r>
          </a:p>
        </p:txBody>
      </p:sp>
    </p:spTree>
    <p:extLst>
      <p:ext uri="{BB962C8B-B14F-4D97-AF65-F5344CB8AC3E}">
        <p14:creationId xmlns:p14="http://schemas.microsoft.com/office/powerpoint/2010/main" val="254265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1D9BFD-E5E1-4191-8FA3-4C66147AA601}"/>
              </a:ext>
            </a:extLst>
          </p:cNvPr>
          <p:cNvSpPr>
            <a:spLocks noGrp="1"/>
          </p:cNvSpPr>
          <p:nvPr>
            <p:ph type="sldNum" sz="quarter" idx="12"/>
          </p:nvPr>
        </p:nvSpPr>
        <p:spPr>
          <a:xfrm>
            <a:off x="8624450" y="6359240"/>
            <a:ext cx="2743200" cy="365125"/>
          </a:xfrm>
        </p:spPr>
        <p:txBody>
          <a:bodyPr/>
          <a:lstStyle/>
          <a:p>
            <a:fld id="{9C383E37-3AA7-4A8A-88A8-91ABDFF32B6D}" type="slidenum">
              <a:rPr lang="en-US" smtClean="0"/>
              <a:t>14</a:t>
            </a:fld>
            <a:endParaRPr lang="en-US" dirty="0"/>
          </a:p>
        </p:txBody>
      </p:sp>
      <p:sp>
        <p:nvSpPr>
          <p:cNvPr id="3" name="TextBox 2">
            <a:extLst>
              <a:ext uri="{FF2B5EF4-FFF2-40B4-BE49-F238E27FC236}">
                <a16:creationId xmlns:a16="http://schemas.microsoft.com/office/drawing/2014/main" id="{F3B0B9A7-833B-4685-9C7F-BA9C00276F7C}"/>
              </a:ext>
            </a:extLst>
          </p:cNvPr>
          <p:cNvSpPr txBox="1"/>
          <p:nvPr/>
        </p:nvSpPr>
        <p:spPr>
          <a:xfrm>
            <a:off x="1163776" y="1025227"/>
            <a:ext cx="8257309" cy="3231654"/>
          </a:xfrm>
          <a:prstGeom prst="rect">
            <a:avLst/>
          </a:prstGeom>
          <a:noFill/>
        </p:spPr>
        <p:txBody>
          <a:bodyPr wrap="square" rtlCol="0">
            <a:spAutoFit/>
          </a:bodyPr>
          <a:lstStyle/>
          <a:p>
            <a:r>
              <a:rPr lang="en-US" sz="2400" b="1" dirty="0"/>
              <a:t>Orbital Velocity for Satellite in an 200 mile high circular orbit</a:t>
            </a:r>
          </a:p>
          <a:p>
            <a:endParaRPr lang="en-US" dirty="0"/>
          </a:p>
          <a:p>
            <a:r>
              <a:rPr lang="en-US" dirty="0"/>
              <a:t>First – convert the altitude to feet:</a:t>
            </a:r>
          </a:p>
          <a:p>
            <a:r>
              <a:rPr lang="en-US" dirty="0"/>
              <a:t>	</a:t>
            </a:r>
          </a:p>
          <a:p>
            <a:r>
              <a:rPr lang="en-US" dirty="0"/>
              <a:t>	Orbital Altitude   =    200 mi  *   5,280 ft/mi    =   1,056,000 ft</a:t>
            </a:r>
          </a:p>
          <a:p>
            <a:r>
              <a:rPr lang="en-US" dirty="0"/>
              <a:t> </a:t>
            </a:r>
          </a:p>
          <a:p>
            <a:r>
              <a:rPr lang="en-US" dirty="0"/>
              <a:t>Next – calculate height above the center of the earth:</a:t>
            </a:r>
          </a:p>
          <a:p>
            <a:endParaRPr lang="en-US" dirty="0"/>
          </a:p>
          <a:p>
            <a:r>
              <a:rPr lang="en-US" dirty="0"/>
              <a:t>	Orbital Radius  =  1,056,000 ft   +   20,900,000 ft   =   21,956,000 ft </a:t>
            </a:r>
          </a:p>
          <a:p>
            <a:endParaRPr lang="en-US" dirty="0"/>
          </a:p>
          <a:p>
            <a:r>
              <a:rPr lang="en-US" dirty="0"/>
              <a:t>Finally – calculate the orbital velocity:</a:t>
            </a:r>
          </a:p>
        </p:txBody>
      </p:sp>
      <p:grpSp>
        <p:nvGrpSpPr>
          <p:cNvPr id="4" name="Group 3">
            <a:extLst>
              <a:ext uri="{FF2B5EF4-FFF2-40B4-BE49-F238E27FC236}">
                <a16:creationId xmlns:a16="http://schemas.microsoft.com/office/drawing/2014/main" id="{7EE15EEE-E1C6-401D-8F0C-24E9A0C8C1D9}"/>
              </a:ext>
            </a:extLst>
          </p:cNvPr>
          <p:cNvGrpSpPr/>
          <p:nvPr/>
        </p:nvGrpSpPr>
        <p:grpSpPr>
          <a:xfrm>
            <a:off x="2006652" y="4439432"/>
            <a:ext cx="8257308" cy="1067380"/>
            <a:chOff x="2006652" y="4439432"/>
            <a:chExt cx="8257308" cy="1067380"/>
          </a:xfrm>
        </p:grpSpPr>
        <p:sp>
          <p:nvSpPr>
            <p:cNvPr id="5" name="TextBox 4">
              <a:extLst>
                <a:ext uri="{FF2B5EF4-FFF2-40B4-BE49-F238E27FC236}">
                  <a16:creationId xmlns:a16="http://schemas.microsoft.com/office/drawing/2014/main" id="{CFE0C872-6929-42BA-802C-A4CAD23A8DC3}"/>
                </a:ext>
              </a:extLst>
            </p:cNvPr>
            <p:cNvSpPr txBox="1"/>
            <p:nvPr/>
          </p:nvSpPr>
          <p:spPr>
            <a:xfrm>
              <a:off x="2006652" y="4491149"/>
              <a:ext cx="8257308" cy="1015663"/>
            </a:xfrm>
            <a:prstGeom prst="rect">
              <a:avLst/>
            </a:prstGeom>
            <a:noFill/>
          </p:spPr>
          <p:txBody>
            <a:bodyPr wrap="square" rtlCol="0">
              <a:spAutoFit/>
            </a:bodyPr>
            <a:lstStyle/>
            <a:p>
              <a:r>
                <a:rPr lang="en-US" sz="2000" dirty="0"/>
                <a:t>			     U		           14.05  x  10</a:t>
              </a:r>
              <a:r>
                <a:rPr lang="en-US" sz="2000" baseline="30000" dirty="0"/>
                <a:t>15</a:t>
              </a:r>
              <a:r>
                <a:rPr lang="en-US" sz="2000" dirty="0"/>
                <a:t>  ft</a:t>
              </a:r>
              <a:r>
                <a:rPr lang="en-US" sz="2000" baseline="30000" dirty="0"/>
                <a:t>3</a:t>
              </a:r>
              <a:r>
                <a:rPr lang="en-US" sz="2000" dirty="0"/>
                <a:t>/sec</a:t>
              </a:r>
              <a:r>
                <a:rPr lang="en-US" sz="2000" baseline="30000" dirty="0"/>
                <a:t>2</a:t>
              </a:r>
            </a:p>
            <a:p>
              <a:r>
                <a:rPr lang="en-US" sz="2000" dirty="0"/>
                <a:t>Velocity</a:t>
              </a:r>
              <a:r>
                <a:rPr lang="en-US" sz="2000" baseline="-25000" dirty="0"/>
                <a:t>Circular</a:t>
              </a:r>
              <a:r>
                <a:rPr lang="en-US" sz="2000" dirty="0"/>
                <a:t>  =                -----------------        =            ---------------------------------</a:t>
              </a:r>
            </a:p>
            <a:p>
              <a:r>
                <a:rPr lang="en-US" sz="2000" dirty="0"/>
                <a:t> 		            Orbit Radius 	                   21,956,000  ft</a:t>
              </a:r>
            </a:p>
          </p:txBody>
        </p:sp>
        <p:grpSp>
          <p:nvGrpSpPr>
            <p:cNvPr id="6" name="Group 5">
              <a:extLst>
                <a:ext uri="{FF2B5EF4-FFF2-40B4-BE49-F238E27FC236}">
                  <a16:creationId xmlns:a16="http://schemas.microsoft.com/office/drawing/2014/main" id="{FDC464EF-1EA9-47FE-9E2E-40D451822C27}"/>
                </a:ext>
              </a:extLst>
            </p:cNvPr>
            <p:cNvGrpSpPr/>
            <p:nvPr/>
          </p:nvGrpSpPr>
          <p:grpSpPr>
            <a:xfrm>
              <a:off x="3952006" y="4457650"/>
              <a:ext cx="1918855" cy="1015664"/>
              <a:chOff x="2286000" y="5013126"/>
              <a:chExt cx="2867891" cy="1096728"/>
            </a:xfrm>
          </p:grpSpPr>
          <p:cxnSp>
            <p:nvCxnSpPr>
              <p:cNvPr id="7" name="Straight Connector 6">
                <a:extLst>
                  <a:ext uri="{FF2B5EF4-FFF2-40B4-BE49-F238E27FC236}">
                    <a16:creationId xmlns:a16="http://schemas.microsoft.com/office/drawing/2014/main" id="{6D279A16-16A7-49C2-979A-DAC0996E448E}"/>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12AA777-C797-4D9D-A79D-AEE3538EB13D}"/>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5D8068F-7CEC-41DF-9EB0-05EA3F849957}"/>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6AB33A4-26DC-4C04-8E4E-CB226C6FFB84}"/>
                  </a:ext>
                </a:extLst>
              </p:cNvPr>
              <p:cNvCxnSpPr>
                <a:cxnSpLocks/>
              </p:cNvCxnSpPr>
              <p:nvPr/>
            </p:nvCxnSpPr>
            <p:spPr>
              <a:xfrm>
                <a:off x="2978727" y="5031212"/>
                <a:ext cx="21751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70CC1DBA-F602-4624-A9B2-63B963032676}"/>
                </a:ext>
              </a:extLst>
            </p:cNvPr>
            <p:cNvGrpSpPr/>
            <p:nvPr/>
          </p:nvGrpSpPr>
          <p:grpSpPr>
            <a:xfrm>
              <a:off x="6651705" y="4439432"/>
              <a:ext cx="3039544" cy="1015664"/>
              <a:chOff x="2286000" y="5013126"/>
              <a:chExt cx="4542856" cy="1096728"/>
            </a:xfrm>
          </p:grpSpPr>
          <p:cxnSp>
            <p:nvCxnSpPr>
              <p:cNvPr id="12" name="Straight Connector 11">
                <a:extLst>
                  <a:ext uri="{FF2B5EF4-FFF2-40B4-BE49-F238E27FC236}">
                    <a16:creationId xmlns:a16="http://schemas.microsoft.com/office/drawing/2014/main" id="{056808E2-4704-4BA4-B147-85BA9AC844AF}"/>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037F016-1C53-4FA6-B93C-C13054231048}"/>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72EF431-22CB-4711-A1AD-3D159AF04C00}"/>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B440DA7-E461-457C-A917-6456E32105C6}"/>
                  </a:ext>
                </a:extLst>
              </p:cNvPr>
              <p:cNvCxnSpPr>
                <a:cxnSpLocks/>
              </p:cNvCxnSpPr>
              <p:nvPr/>
            </p:nvCxnSpPr>
            <p:spPr>
              <a:xfrm>
                <a:off x="2978726" y="5016251"/>
                <a:ext cx="38501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 name="TextBox 16">
            <a:extLst>
              <a:ext uri="{FF2B5EF4-FFF2-40B4-BE49-F238E27FC236}">
                <a16:creationId xmlns:a16="http://schemas.microsoft.com/office/drawing/2014/main" id="{D9B485B5-44AC-4A71-9950-5962D61590AE}"/>
              </a:ext>
            </a:extLst>
          </p:cNvPr>
          <p:cNvSpPr txBox="1"/>
          <p:nvPr/>
        </p:nvSpPr>
        <p:spPr>
          <a:xfrm>
            <a:off x="1208488" y="5837053"/>
            <a:ext cx="4513439" cy="461665"/>
          </a:xfrm>
          <a:prstGeom prst="rect">
            <a:avLst/>
          </a:prstGeom>
          <a:noFill/>
        </p:spPr>
        <p:txBody>
          <a:bodyPr wrap="square" rtlCol="0">
            <a:spAutoFit/>
          </a:bodyPr>
          <a:lstStyle/>
          <a:p>
            <a:r>
              <a:rPr lang="en-US" sz="2400" b="1" dirty="0">
                <a:solidFill>
                  <a:srgbClr val="FF0000"/>
                </a:solidFill>
              </a:rPr>
              <a:t>Velocity</a:t>
            </a:r>
            <a:r>
              <a:rPr lang="en-US" sz="2400" b="1" baseline="-25000" dirty="0">
                <a:solidFill>
                  <a:srgbClr val="FF0000"/>
                </a:solidFill>
              </a:rPr>
              <a:t>Circular</a:t>
            </a:r>
            <a:r>
              <a:rPr lang="en-US" sz="2400" b="1" dirty="0">
                <a:solidFill>
                  <a:srgbClr val="FF0000"/>
                </a:solidFill>
              </a:rPr>
              <a:t>  =   25,297  ft/sec</a:t>
            </a:r>
          </a:p>
        </p:txBody>
      </p:sp>
      <p:sp>
        <p:nvSpPr>
          <p:cNvPr id="32" name="TextBox 31">
            <a:extLst>
              <a:ext uri="{FF2B5EF4-FFF2-40B4-BE49-F238E27FC236}">
                <a16:creationId xmlns:a16="http://schemas.microsoft.com/office/drawing/2014/main" id="{DA662715-371D-400D-8301-7C936828BE9C}"/>
              </a:ext>
            </a:extLst>
          </p:cNvPr>
          <p:cNvSpPr txBox="1"/>
          <p:nvPr/>
        </p:nvSpPr>
        <p:spPr>
          <a:xfrm>
            <a:off x="2611734" y="216827"/>
            <a:ext cx="7134789" cy="646331"/>
          </a:xfrm>
          <a:prstGeom prst="rect">
            <a:avLst/>
          </a:prstGeom>
          <a:noFill/>
        </p:spPr>
        <p:txBody>
          <a:bodyPr wrap="square" rtlCol="0">
            <a:spAutoFit/>
          </a:bodyPr>
          <a:lstStyle/>
          <a:p>
            <a:pPr algn="ctr"/>
            <a:r>
              <a:rPr lang="en-US" sz="3600" dirty="0"/>
              <a:t>Sample Calculation</a:t>
            </a:r>
          </a:p>
        </p:txBody>
      </p:sp>
    </p:spTree>
    <p:extLst>
      <p:ext uri="{BB962C8B-B14F-4D97-AF65-F5344CB8AC3E}">
        <p14:creationId xmlns:p14="http://schemas.microsoft.com/office/powerpoint/2010/main" val="386413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FC86061-3975-422D-92FB-0FF4E1B3C7E5}"/>
              </a:ext>
            </a:extLst>
          </p:cNvPr>
          <p:cNvSpPr txBox="1"/>
          <p:nvPr/>
        </p:nvSpPr>
        <p:spPr>
          <a:xfrm>
            <a:off x="2611734" y="216827"/>
            <a:ext cx="7134789" cy="646331"/>
          </a:xfrm>
          <a:prstGeom prst="rect">
            <a:avLst/>
          </a:prstGeom>
          <a:noFill/>
        </p:spPr>
        <p:txBody>
          <a:bodyPr wrap="square" rtlCol="0">
            <a:spAutoFit/>
          </a:bodyPr>
          <a:lstStyle/>
          <a:p>
            <a:pPr algn="ctr"/>
            <a:r>
              <a:rPr lang="en-US" sz="3600" dirty="0"/>
              <a:t>Elliptical Orbits</a:t>
            </a:r>
          </a:p>
        </p:txBody>
      </p:sp>
      <p:sp>
        <p:nvSpPr>
          <p:cNvPr id="12" name="TextBox 11">
            <a:extLst>
              <a:ext uri="{FF2B5EF4-FFF2-40B4-BE49-F238E27FC236}">
                <a16:creationId xmlns:a16="http://schemas.microsoft.com/office/drawing/2014/main" id="{524DC413-E191-45AF-9BB7-0EEE323F3AA9}"/>
              </a:ext>
            </a:extLst>
          </p:cNvPr>
          <p:cNvSpPr txBox="1"/>
          <p:nvPr/>
        </p:nvSpPr>
        <p:spPr>
          <a:xfrm>
            <a:off x="720435" y="1236316"/>
            <a:ext cx="10633365" cy="954107"/>
          </a:xfrm>
          <a:prstGeom prst="rect">
            <a:avLst/>
          </a:prstGeom>
          <a:noFill/>
        </p:spPr>
        <p:txBody>
          <a:bodyPr wrap="square" rtlCol="0">
            <a:spAutoFit/>
          </a:bodyPr>
          <a:lstStyle/>
          <a:p>
            <a:r>
              <a:rPr lang="en-US" sz="2800" dirty="0"/>
              <a:t>The velocity of a orbiting satellite can be calculated for Perigee and Apogee using the following equations:</a:t>
            </a:r>
          </a:p>
        </p:txBody>
      </p:sp>
      <p:grpSp>
        <p:nvGrpSpPr>
          <p:cNvPr id="4" name="Group 3">
            <a:extLst>
              <a:ext uri="{FF2B5EF4-FFF2-40B4-BE49-F238E27FC236}">
                <a16:creationId xmlns:a16="http://schemas.microsoft.com/office/drawing/2014/main" id="{73D7F3FC-1C69-4AD0-B4BC-C2302FCC4D80}"/>
              </a:ext>
            </a:extLst>
          </p:cNvPr>
          <p:cNvGrpSpPr/>
          <p:nvPr/>
        </p:nvGrpSpPr>
        <p:grpSpPr>
          <a:xfrm>
            <a:off x="805969" y="2733700"/>
            <a:ext cx="8168931" cy="1579098"/>
            <a:chOff x="805969" y="2733700"/>
            <a:chExt cx="8168931" cy="1579098"/>
          </a:xfrm>
        </p:grpSpPr>
        <p:sp>
          <p:nvSpPr>
            <p:cNvPr id="13" name="TextBox 12">
              <a:extLst>
                <a:ext uri="{FF2B5EF4-FFF2-40B4-BE49-F238E27FC236}">
                  <a16:creationId xmlns:a16="http://schemas.microsoft.com/office/drawing/2014/main" id="{2118926B-C701-4401-9C04-7D2ED04594A1}"/>
                </a:ext>
              </a:extLst>
            </p:cNvPr>
            <p:cNvSpPr txBox="1"/>
            <p:nvPr/>
          </p:nvSpPr>
          <p:spPr>
            <a:xfrm>
              <a:off x="805969" y="2891615"/>
              <a:ext cx="8168931" cy="1384995"/>
            </a:xfrm>
            <a:prstGeom prst="rect">
              <a:avLst/>
            </a:prstGeom>
            <a:noFill/>
          </p:spPr>
          <p:txBody>
            <a:bodyPr wrap="square" rtlCol="0">
              <a:spAutoFit/>
            </a:bodyPr>
            <a:lstStyle/>
            <a:p>
              <a:r>
                <a:rPr lang="en-US" sz="2800" dirty="0"/>
                <a:t>			                                           U</a:t>
              </a:r>
            </a:p>
            <a:p>
              <a:r>
                <a:rPr lang="en-US" sz="2800" dirty="0"/>
                <a:t>Velocity</a:t>
              </a:r>
              <a:r>
                <a:rPr lang="en-US" sz="2800" baseline="-25000" dirty="0"/>
                <a:t>Perigee</a:t>
              </a:r>
              <a:r>
                <a:rPr lang="en-US" sz="2800" dirty="0"/>
                <a:t>  =                 2  *  ( E   +   ---------------------   )</a:t>
              </a:r>
            </a:p>
            <a:p>
              <a:r>
                <a:rPr lang="en-US" sz="2800" dirty="0"/>
                <a:t> 			                                Perigee Radius</a:t>
              </a:r>
            </a:p>
          </p:txBody>
        </p:sp>
        <p:grpSp>
          <p:nvGrpSpPr>
            <p:cNvPr id="25" name="Group 24">
              <a:extLst>
                <a:ext uri="{FF2B5EF4-FFF2-40B4-BE49-F238E27FC236}">
                  <a16:creationId xmlns:a16="http://schemas.microsoft.com/office/drawing/2014/main" id="{F9DBF323-7571-4533-8BB7-E122410F4E96}"/>
                </a:ext>
              </a:extLst>
            </p:cNvPr>
            <p:cNvGrpSpPr/>
            <p:nvPr/>
          </p:nvGrpSpPr>
          <p:grpSpPr>
            <a:xfrm>
              <a:off x="3467698" y="2733700"/>
              <a:ext cx="5350725" cy="1579098"/>
              <a:chOff x="2483108" y="5013126"/>
              <a:chExt cx="3044992" cy="1096728"/>
            </a:xfrm>
          </p:grpSpPr>
          <p:cxnSp>
            <p:nvCxnSpPr>
              <p:cNvPr id="26" name="Straight Connector 25">
                <a:extLst>
                  <a:ext uri="{FF2B5EF4-FFF2-40B4-BE49-F238E27FC236}">
                    <a16:creationId xmlns:a16="http://schemas.microsoft.com/office/drawing/2014/main" id="{D37EAA54-3520-4527-92AA-984CCD70E83A}"/>
                  </a:ext>
                </a:extLst>
              </p:cNvPr>
              <p:cNvCxnSpPr>
                <a:cxnSpLocks/>
              </p:cNvCxnSpPr>
              <p:nvPr/>
            </p:nvCxnSpPr>
            <p:spPr>
              <a:xfrm>
                <a:off x="2483108" y="5555673"/>
                <a:ext cx="14925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E9FEDD0-8B8B-426B-9203-4F7B8E6321D3}"/>
                  </a:ext>
                </a:extLst>
              </p:cNvPr>
              <p:cNvCxnSpPr>
                <a:cxnSpLocks/>
              </p:cNvCxnSpPr>
              <p:nvPr/>
            </p:nvCxnSpPr>
            <p:spPr>
              <a:xfrm>
                <a:off x="2618509" y="5541818"/>
                <a:ext cx="207818" cy="56803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6BE3038-D3CB-4534-B48E-DD839F41F4DE}"/>
                  </a:ext>
                </a:extLst>
              </p:cNvPr>
              <p:cNvCxnSpPr>
                <a:cxnSpLocks/>
              </p:cNvCxnSpPr>
              <p:nvPr/>
            </p:nvCxnSpPr>
            <p:spPr>
              <a:xfrm flipH="1">
                <a:off x="2826327" y="5013126"/>
                <a:ext cx="152400" cy="10967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B66BE67-5A1A-441E-8BF3-78278DFFD7A3}"/>
                  </a:ext>
                </a:extLst>
              </p:cNvPr>
              <p:cNvCxnSpPr>
                <a:cxnSpLocks/>
              </p:cNvCxnSpPr>
              <p:nvPr/>
            </p:nvCxnSpPr>
            <p:spPr>
              <a:xfrm>
                <a:off x="2978727" y="5031213"/>
                <a:ext cx="254937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 name="Group 2">
            <a:extLst>
              <a:ext uri="{FF2B5EF4-FFF2-40B4-BE49-F238E27FC236}">
                <a16:creationId xmlns:a16="http://schemas.microsoft.com/office/drawing/2014/main" id="{C89D5B7C-817B-4E7B-AA96-00F53E469A8A}"/>
              </a:ext>
            </a:extLst>
          </p:cNvPr>
          <p:cNvGrpSpPr>
            <a:grpSpLocks/>
          </p:cNvGrpSpPr>
          <p:nvPr/>
        </p:nvGrpSpPr>
        <p:grpSpPr bwMode="auto">
          <a:xfrm>
            <a:off x="9233536" y="3060705"/>
            <a:ext cx="2536779" cy="1700732"/>
            <a:chOff x="8160" y="11180"/>
            <a:chExt cx="2223" cy="1720"/>
          </a:xfrm>
        </p:grpSpPr>
        <p:sp>
          <p:nvSpPr>
            <p:cNvPr id="18" name="Oval 5">
              <a:extLst>
                <a:ext uri="{FF2B5EF4-FFF2-40B4-BE49-F238E27FC236}">
                  <a16:creationId xmlns:a16="http://schemas.microsoft.com/office/drawing/2014/main" id="{CF359DD4-5959-4AE6-AC52-6C617F23C770}"/>
                </a:ext>
              </a:extLst>
            </p:cNvPr>
            <p:cNvSpPr>
              <a:spLocks noChangeArrowheads="1"/>
            </p:cNvSpPr>
            <p:nvPr/>
          </p:nvSpPr>
          <p:spPr bwMode="auto">
            <a:xfrm>
              <a:off x="8160" y="11180"/>
              <a:ext cx="2160" cy="1720"/>
            </a:xfrm>
            <a:prstGeom prst="ellipse">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79672889-5C2D-47DF-B816-491A7E76200C}"/>
                </a:ext>
              </a:extLst>
            </p:cNvPr>
            <p:cNvSpPr>
              <a:spLocks noChangeArrowheads="1"/>
            </p:cNvSpPr>
            <p:nvPr/>
          </p:nvSpPr>
          <p:spPr bwMode="auto">
            <a:xfrm>
              <a:off x="10240" y="1196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8">
              <a:extLst>
                <a:ext uri="{FF2B5EF4-FFF2-40B4-BE49-F238E27FC236}">
                  <a16:creationId xmlns:a16="http://schemas.microsoft.com/office/drawing/2014/main" id="{4E44F408-34E2-4E65-8D5E-96FC3B40BEEF}"/>
                </a:ext>
              </a:extLst>
            </p:cNvPr>
            <p:cNvSpPr>
              <a:spLocks noChangeArrowheads="1"/>
            </p:cNvSpPr>
            <p:nvPr/>
          </p:nvSpPr>
          <p:spPr bwMode="auto">
            <a:xfrm>
              <a:off x="8620" y="11940"/>
              <a:ext cx="220" cy="220"/>
            </a:xfrm>
            <a:prstGeom prst="ellipse">
              <a:avLst/>
            </a:prstGeom>
            <a:solidFill>
              <a:srgbClr val="008000"/>
            </a:solidFill>
            <a:ln w="9525">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Slide Number Placeholder 1">
            <a:extLst>
              <a:ext uri="{FF2B5EF4-FFF2-40B4-BE49-F238E27FC236}">
                <a16:creationId xmlns:a16="http://schemas.microsoft.com/office/drawing/2014/main" id="{9E549B19-57D7-45AF-9010-2A4436F34C86}"/>
              </a:ext>
            </a:extLst>
          </p:cNvPr>
          <p:cNvSpPr>
            <a:spLocks noGrp="1"/>
          </p:cNvSpPr>
          <p:nvPr>
            <p:ph type="sldNum" sz="quarter" idx="12"/>
          </p:nvPr>
        </p:nvSpPr>
        <p:spPr/>
        <p:txBody>
          <a:bodyPr/>
          <a:lstStyle/>
          <a:p>
            <a:fld id="{9C383E37-3AA7-4A8A-88A8-91ABDFF32B6D}" type="slidenum">
              <a:rPr lang="en-US" smtClean="0"/>
              <a:t>15</a:t>
            </a:fld>
            <a:endParaRPr lang="en-US"/>
          </a:p>
        </p:txBody>
      </p:sp>
      <p:sp>
        <p:nvSpPr>
          <p:cNvPr id="3" name="TextBox 2">
            <a:extLst>
              <a:ext uri="{FF2B5EF4-FFF2-40B4-BE49-F238E27FC236}">
                <a16:creationId xmlns:a16="http://schemas.microsoft.com/office/drawing/2014/main" id="{6DBDF2BA-9DB8-4BBF-A638-6BB2A7FC242D}"/>
              </a:ext>
            </a:extLst>
          </p:cNvPr>
          <p:cNvSpPr txBox="1"/>
          <p:nvPr/>
        </p:nvSpPr>
        <p:spPr>
          <a:xfrm>
            <a:off x="9511057" y="5301473"/>
            <a:ext cx="2464885" cy="646331"/>
          </a:xfrm>
          <a:prstGeom prst="rect">
            <a:avLst/>
          </a:prstGeom>
          <a:noFill/>
        </p:spPr>
        <p:txBody>
          <a:bodyPr wrap="square" rtlCol="0">
            <a:spAutoFit/>
          </a:bodyPr>
          <a:lstStyle/>
          <a:p>
            <a:r>
              <a:rPr lang="en-US" dirty="0"/>
              <a:t>Note:  “E” is the orbital energy…</a:t>
            </a:r>
          </a:p>
        </p:txBody>
      </p:sp>
      <p:grpSp>
        <p:nvGrpSpPr>
          <p:cNvPr id="5" name="Group 4">
            <a:extLst>
              <a:ext uri="{FF2B5EF4-FFF2-40B4-BE49-F238E27FC236}">
                <a16:creationId xmlns:a16="http://schemas.microsoft.com/office/drawing/2014/main" id="{571A5245-95BA-4419-A5DC-5519C692AD3F}"/>
              </a:ext>
            </a:extLst>
          </p:cNvPr>
          <p:cNvGrpSpPr/>
          <p:nvPr/>
        </p:nvGrpSpPr>
        <p:grpSpPr>
          <a:xfrm>
            <a:off x="805968" y="4753009"/>
            <a:ext cx="8462723" cy="1579098"/>
            <a:chOff x="805968" y="4753009"/>
            <a:chExt cx="8462723" cy="1579098"/>
          </a:xfrm>
        </p:grpSpPr>
        <p:sp>
          <p:nvSpPr>
            <p:cNvPr id="23" name="TextBox 22">
              <a:extLst>
                <a:ext uri="{FF2B5EF4-FFF2-40B4-BE49-F238E27FC236}">
                  <a16:creationId xmlns:a16="http://schemas.microsoft.com/office/drawing/2014/main" id="{DC7B21FE-6579-43F8-B6F3-7A9600299561}"/>
                </a:ext>
              </a:extLst>
            </p:cNvPr>
            <p:cNvSpPr txBox="1"/>
            <p:nvPr/>
          </p:nvSpPr>
          <p:spPr>
            <a:xfrm>
              <a:off x="805968" y="4856076"/>
              <a:ext cx="8462723" cy="1384995"/>
            </a:xfrm>
            <a:prstGeom prst="rect">
              <a:avLst/>
            </a:prstGeom>
            <a:noFill/>
          </p:spPr>
          <p:txBody>
            <a:bodyPr wrap="square" rtlCol="0">
              <a:spAutoFit/>
            </a:bodyPr>
            <a:lstStyle/>
            <a:p>
              <a:r>
                <a:rPr lang="en-US" sz="2800" dirty="0"/>
                <a:t>			                                          U</a:t>
              </a:r>
            </a:p>
            <a:p>
              <a:r>
                <a:rPr lang="en-US" sz="2800" dirty="0"/>
                <a:t>Velocity</a:t>
              </a:r>
              <a:r>
                <a:rPr lang="en-US" sz="2800" baseline="-25000" dirty="0"/>
                <a:t>Apogee</a:t>
              </a:r>
              <a:r>
                <a:rPr lang="en-US" sz="2800" dirty="0"/>
                <a:t>  =                 2   *  (E   +  ---------------------   )</a:t>
              </a:r>
            </a:p>
            <a:p>
              <a:r>
                <a:rPr lang="en-US" sz="2800" dirty="0"/>
                <a:t> 			                            Apogee Radius</a:t>
              </a:r>
            </a:p>
          </p:txBody>
        </p:sp>
        <p:grpSp>
          <p:nvGrpSpPr>
            <p:cNvPr id="30" name="Group 29">
              <a:extLst>
                <a:ext uri="{FF2B5EF4-FFF2-40B4-BE49-F238E27FC236}">
                  <a16:creationId xmlns:a16="http://schemas.microsoft.com/office/drawing/2014/main" id="{7B2FC30D-898F-4E0C-B7B5-5A7748C0D2DF}"/>
                </a:ext>
              </a:extLst>
            </p:cNvPr>
            <p:cNvGrpSpPr/>
            <p:nvPr/>
          </p:nvGrpSpPr>
          <p:grpSpPr>
            <a:xfrm>
              <a:off x="3447079" y="4753009"/>
              <a:ext cx="5371344" cy="1579098"/>
              <a:chOff x="2483108" y="5013126"/>
              <a:chExt cx="3056726" cy="1096728"/>
            </a:xfrm>
          </p:grpSpPr>
          <p:cxnSp>
            <p:nvCxnSpPr>
              <p:cNvPr id="35" name="Straight Connector 34">
                <a:extLst>
                  <a:ext uri="{FF2B5EF4-FFF2-40B4-BE49-F238E27FC236}">
                    <a16:creationId xmlns:a16="http://schemas.microsoft.com/office/drawing/2014/main" id="{517D5B69-5502-4BB4-9138-F96FACC7D130}"/>
                  </a:ext>
                </a:extLst>
              </p:cNvPr>
              <p:cNvCxnSpPr>
                <a:cxnSpLocks/>
              </p:cNvCxnSpPr>
              <p:nvPr/>
            </p:nvCxnSpPr>
            <p:spPr>
              <a:xfrm>
                <a:off x="2483108" y="5555673"/>
                <a:ext cx="14925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E5D914C-D5BB-41CA-B4C3-2B125E2A8863}"/>
                  </a:ext>
                </a:extLst>
              </p:cNvPr>
              <p:cNvCxnSpPr>
                <a:cxnSpLocks/>
              </p:cNvCxnSpPr>
              <p:nvPr/>
            </p:nvCxnSpPr>
            <p:spPr>
              <a:xfrm>
                <a:off x="2618509" y="5541818"/>
                <a:ext cx="207818" cy="56803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B285DFC-9AFC-4D6F-80D3-B021B24CC758}"/>
                  </a:ext>
                </a:extLst>
              </p:cNvPr>
              <p:cNvCxnSpPr>
                <a:cxnSpLocks/>
              </p:cNvCxnSpPr>
              <p:nvPr/>
            </p:nvCxnSpPr>
            <p:spPr>
              <a:xfrm flipH="1">
                <a:off x="2826327" y="5013126"/>
                <a:ext cx="152400" cy="10967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4C79964-A712-411E-B9AA-EDB2DCB1CAE9}"/>
                  </a:ext>
                </a:extLst>
              </p:cNvPr>
              <p:cNvCxnSpPr>
                <a:cxnSpLocks/>
              </p:cNvCxnSpPr>
              <p:nvPr/>
            </p:nvCxnSpPr>
            <p:spPr>
              <a:xfrm>
                <a:off x="2978727" y="5031213"/>
                <a:ext cx="256110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6709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A8B4-DF22-47F8-9B0D-0AE66DC50B5E}"/>
              </a:ext>
            </a:extLst>
          </p:cNvPr>
          <p:cNvSpPr>
            <a:spLocks noGrp="1"/>
          </p:cNvSpPr>
          <p:nvPr>
            <p:ph type="sldNum" sz="quarter" idx="12"/>
          </p:nvPr>
        </p:nvSpPr>
        <p:spPr/>
        <p:txBody>
          <a:bodyPr/>
          <a:lstStyle/>
          <a:p>
            <a:fld id="{9C383E37-3AA7-4A8A-88A8-91ABDFF32B6D}" type="slidenum">
              <a:rPr lang="en-US" smtClean="0"/>
              <a:t>16</a:t>
            </a:fld>
            <a:endParaRPr lang="en-US"/>
          </a:p>
        </p:txBody>
      </p:sp>
      <p:sp>
        <p:nvSpPr>
          <p:cNvPr id="3" name="TextBox 2">
            <a:extLst>
              <a:ext uri="{FF2B5EF4-FFF2-40B4-BE49-F238E27FC236}">
                <a16:creationId xmlns:a16="http://schemas.microsoft.com/office/drawing/2014/main" id="{77BDAB87-67A6-476B-86F4-4C5EEFCF686E}"/>
              </a:ext>
            </a:extLst>
          </p:cNvPr>
          <p:cNvSpPr txBox="1"/>
          <p:nvPr/>
        </p:nvSpPr>
        <p:spPr>
          <a:xfrm>
            <a:off x="2611734" y="216827"/>
            <a:ext cx="7134789" cy="646331"/>
          </a:xfrm>
          <a:prstGeom prst="rect">
            <a:avLst/>
          </a:prstGeom>
          <a:noFill/>
        </p:spPr>
        <p:txBody>
          <a:bodyPr wrap="square" rtlCol="0">
            <a:spAutoFit/>
          </a:bodyPr>
          <a:lstStyle/>
          <a:p>
            <a:pPr algn="ctr"/>
            <a:r>
              <a:rPr lang="en-US" sz="3600" dirty="0"/>
              <a:t>Specific Orbital Energy</a:t>
            </a:r>
          </a:p>
        </p:txBody>
      </p:sp>
      <p:sp>
        <p:nvSpPr>
          <p:cNvPr id="4" name="TextBox 3">
            <a:extLst>
              <a:ext uri="{FF2B5EF4-FFF2-40B4-BE49-F238E27FC236}">
                <a16:creationId xmlns:a16="http://schemas.microsoft.com/office/drawing/2014/main" id="{2ADAA245-4785-4FE0-874A-B3CB13FC3104}"/>
              </a:ext>
            </a:extLst>
          </p:cNvPr>
          <p:cNvSpPr txBox="1"/>
          <p:nvPr/>
        </p:nvSpPr>
        <p:spPr>
          <a:xfrm>
            <a:off x="1911928" y="1607127"/>
            <a:ext cx="7134790" cy="1384995"/>
          </a:xfrm>
          <a:prstGeom prst="rect">
            <a:avLst/>
          </a:prstGeom>
          <a:noFill/>
        </p:spPr>
        <p:txBody>
          <a:bodyPr wrap="square" rtlCol="0">
            <a:spAutoFit/>
          </a:bodyPr>
          <a:lstStyle/>
          <a:p>
            <a:r>
              <a:rPr lang="en-US" sz="2800" dirty="0"/>
              <a:t>	    V</a:t>
            </a:r>
            <a:r>
              <a:rPr lang="en-US" sz="2800" baseline="30000" dirty="0"/>
              <a:t>2</a:t>
            </a:r>
            <a:r>
              <a:rPr lang="en-US" sz="2800" dirty="0"/>
              <a:t>             U                         </a:t>
            </a:r>
            <a:r>
              <a:rPr lang="en-US" sz="2800" dirty="0" err="1"/>
              <a:t>U</a:t>
            </a:r>
            <a:endParaRPr lang="en-US" sz="2800" dirty="0"/>
          </a:p>
          <a:p>
            <a:r>
              <a:rPr lang="en-US" sz="2800" dirty="0"/>
              <a:t>E   =     -------   -   -------   =      -    ----------</a:t>
            </a:r>
          </a:p>
          <a:p>
            <a:r>
              <a:rPr lang="en-US" sz="2800" dirty="0"/>
              <a:t>	    2               R                        2 a</a:t>
            </a:r>
            <a:endParaRPr lang="en-US" dirty="0"/>
          </a:p>
        </p:txBody>
      </p:sp>
      <p:sp>
        <p:nvSpPr>
          <p:cNvPr id="5" name="TextBox 4">
            <a:extLst>
              <a:ext uri="{FF2B5EF4-FFF2-40B4-BE49-F238E27FC236}">
                <a16:creationId xmlns:a16="http://schemas.microsoft.com/office/drawing/2014/main" id="{38E3CCA1-2914-4B53-96DE-B4878C1635BE}"/>
              </a:ext>
            </a:extLst>
          </p:cNvPr>
          <p:cNvSpPr txBox="1"/>
          <p:nvPr/>
        </p:nvSpPr>
        <p:spPr>
          <a:xfrm>
            <a:off x="399887" y="3193709"/>
            <a:ext cx="8210713" cy="2062103"/>
          </a:xfrm>
          <a:prstGeom prst="rect">
            <a:avLst/>
          </a:prstGeom>
          <a:noFill/>
        </p:spPr>
        <p:txBody>
          <a:bodyPr wrap="square" rtlCol="0">
            <a:spAutoFit/>
          </a:bodyPr>
          <a:lstStyle/>
          <a:p>
            <a:r>
              <a:rPr lang="en-US" sz="2800" dirty="0"/>
              <a:t>Where:</a:t>
            </a:r>
          </a:p>
          <a:p>
            <a:endParaRPr lang="en-US" sz="1000" dirty="0"/>
          </a:p>
          <a:p>
            <a:r>
              <a:rPr lang="en-US" sz="2400" dirty="0"/>
              <a:t>V     =   Instantaneous orbital velocity at given point along ellipse</a:t>
            </a:r>
          </a:p>
          <a:p>
            <a:r>
              <a:rPr lang="en-US" sz="2400" dirty="0"/>
              <a:t>R     =   Instantaneous height of object above center of the earth</a:t>
            </a:r>
          </a:p>
          <a:p>
            <a:r>
              <a:rPr lang="en-US" sz="2400" dirty="0"/>
              <a:t>2a   =   Apogee Radius   +   Perigee Radius</a:t>
            </a:r>
          </a:p>
          <a:p>
            <a:endParaRPr lang="en-US" dirty="0"/>
          </a:p>
        </p:txBody>
      </p:sp>
      <p:grpSp>
        <p:nvGrpSpPr>
          <p:cNvPr id="17" name="Group 16">
            <a:extLst>
              <a:ext uri="{FF2B5EF4-FFF2-40B4-BE49-F238E27FC236}">
                <a16:creationId xmlns:a16="http://schemas.microsoft.com/office/drawing/2014/main" id="{61DB4A59-8D81-4B09-9E65-D4F541228E0D}"/>
              </a:ext>
            </a:extLst>
          </p:cNvPr>
          <p:cNvGrpSpPr/>
          <p:nvPr/>
        </p:nvGrpSpPr>
        <p:grpSpPr>
          <a:xfrm>
            <a:off x="8610600" y="2374375"/>
            <a:ext cx="3008331" cy="2334677"/>
            <a:chOff x="8610600" y="3060047"/>
            <a:chExt cx="3008331" cy="2334677"/>
          </a:xfrm>
        </p:grpSpPr>
        <p:grpSp>
          <p:nvGrpSpPr>
            <p:cNvPr id="6" name="Group 2">
              <a:extLst>
                <a:ext uri="{FF2B5EF4-FFF2-40B4-BE49-F238E27FC236}">
                  <a16:creationId xmlns:a16="http://schemas.microsoft.com/office/drawing/2014/main" id="{5F2CC055-325B-4DC3-A862-2E444F892B2C}"/>
                </a:ext>
              </a:extLst>
            </p:cNvPr>
            <p:cNvGrpSpPr>
              <a:grpSpLocks/>
            </p:cNvGrpSpPr>
            <p:nvPr/>
          </p:nvGrpSpPr>
          <p:grpSpPr bwMode="auto">
            <a:xfrm>
              <a:off x="8610600" y="3060047"/>
              <a:ext cx="3008331" cy="2334677"/>
              <a:chOff x="8160" y="11180"/>
              <a:chExt cx="2223" cy="1720"/>
            </a:xfrm>
          </p:grpSpPr>
          <p:sp>
            <p:nvSpPr>
              <p:cNvPr id="7" name="Oval 5">
                <a:extLst>
                  <a:ext uri="{FF2B5EF4-FFF2-40B4-BE49-F238E27FC236}">
                    <a16:creationId xmlns:a16="http://schemas.microsoft.com/office/drawing/2014/main" id="{A3452596-2641-458A-B5F7-BBF6EF75F2CD}"/>
                  </a:ext>
                </a:extLst>
              </p:cNvPr>
              <p:cNvSpPr>
                <a:spLocks noChangeArrowheads="1"/>
              </p:cNvSpPr>
              <p:nvPr/>
            </p:nvSpPr>
            <p:spPr bwMode="auto">
              <a:xfrm>
                <a:off x="8160" y="11180"/>
                <a:ext cx="2160" cy="1720"/>
              </a:xfrm>
              <a:prstGeom prst="ellipse">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Oval 7">
                <a:extLst>
                  <a:ext uri="{FF2B5EF4-FFF2-40B4-BE49-F238E27FC236}">
                    <a16:creationId xmlns:a16="http://schemas.microsoft.com/office/drawing/2014/main" id="{81B6B1CF-4A31-4ECC-B983-F8216180B707}"/>
                  </a:ext>
                </a:extLst>
              </p:cNvPr>
              <p:cNvSpPr>
                <a:spLocks noChangeArrowheads="1"/>
              </p:cNvSpPr>
              <p:nvPr/>
            </p:nvSpPr>
            <p:spPr bwMode="auto">
              <a:xfrm>
                <a:off x="10240" y="11938"/>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8">
                <a:extLst>
                  <a:ext uri="{FF2B5EF4-FFF2-40B4-BE49-F238E27FC236}">
                    <a16:creationId xmlns:a16="http://schemas.microsoft.com/office/drawing/2014/main" id="{6DBC4344-291B-478B-A9E8-099E77D5ACB2}"/>
                  </a:ext>
                </a:extLst>
              </p:cNvPr>
              <p:cNvSpPr>
                <a:spLocks noChangeArrowheads="1"/>
              </p:cNvSpPr>
              <p:nvPr/>
            </p:nvSpPr>
            <p:spPr bwMode="auto">
              <a:xfrm>
                <a:off x="8620" y="11920"/>
                <a:ext cx="220" cy="220"/>
              </a:xfrm>
              <a:prstGeom prst="ellipse">
                <a:avLst/>
              </a:prstGeom>
              <a:solidFill>
                <a:srgbClr val="008000"/>
              </a:solidFill>
              <a:ln w="9525">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11" name="Straight Arrow Connector 10">
              <a:extLst>
                <a:ext uri="{FF2B5EF4-FFF2-40B4-BE49-F238E27FC236}">
                  <a16:creationId xmlns:a16="http://schemas.microsoft.com/office/drawing/2014/main" id="{D70496B6-E3D7-441E-9AE8-319D7C543716}"/>
                </a:ext>
              </a:extLst>
            </p:cNvPr>
            <p:cNvCxnSpPr>
              <a:cxnSpLocks/>
              <a:stCxn id="7" idx="2"/>
            </p:cNvCxnSpPr>
            <p:nvPr/>
          </p:nvCxnSpPr>
          <p:spPr>
            <a:xfrm flipV="1">
              <a:off x="8610600" y="4213811"/>
              <a:ext cx="771367" cy="13575"/>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903BC2E-A329-4E6C-8349-92DCAC96ABAD}"/>
                </a:ext>
              </a:extLst>
            </p:cNvPr>
            <p:cNvCxnSpPr>
              <a:cxnSpLocks/>
            </p:cNvCxnSpPr>
            <p:nvPr/>
          </p:nvCxnSpPr>
          <p:spPr>
            <a:xfrm flipV="1">
              <a:off x="9367453" y="4185986"/>
              <a:ext cx="2236964" cy="27826"/>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Right Brace 17">
            <a:extLst>
              <a:ext uri="{FF2B5EF4-FFF2-40B4-BE49-F238E27FC236}">
                <a16:creationId xmlns:a16="http://schemas.microsoft.com/office/drawing/2014/main" id="{E86BD926-A861-4F0B-8AF8-2ED2B8854632}"/>
              </a:ext>
            </a:extLst>
          </p:cNvPr>
          <p:cNvSpPr/>
          <p:nvPr/>
        </p:nvSpPr>
        <p:spPr>
          <a:xfrm rot="5400000">
            <a:off x="9841964" y="3573184"/>
            <a:ext cx="509552" cy="2873870"/>
          </a:xfrm>
          <a:prstGeom prst="rightBrace">
            <a:avLst>
              <a:gd name="adj1" fmla="val 33525"/>
              <a:gd name="adj2" fmla="val 50505"/>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8FEDFFBF-5FB1-45C6-98CC-85F07C19EF92}"/>
              </a:ext>
            </a:extLst>
          </p:cNvPr>
          <p:cNvSpPr txBox="1"/>
          <p:nvPr/>
        </p:nvSpPr>
        <p:spPr>
          <a:xfrm>
            <a:off x="9530828" y="5631543"/>
            <a:ext cx="1209743" cy="523220"/>
          </a:xfrm>
          <a:prstGeom prst="rect">
            <a:avLst/>
          </a:prstGeom>
          <a:noFill/>
        </p:spPr>
        <p:txBody>
          <a:bodyPr wrap="square" rtlCol="0">
            <a:spAutoFit/>
          </a:bodyPr>
          <a:lstStyle/>
          <a:p>
            <a:pPr algn="ctr"/>
            <a:r>
              <a:rPr lang="en-US" sz="2800" dirty="0"/>
              <a:t>2a</a:t>
            </a:r>
          </a:p>
        </p:txBody>
      </p:sp>
      <p:sp>
        <p:nvSpPr>
          <p:cNvPr id="10" name="Oval 9">
            <a:extLst>
              <a:ext uri="{FF2B5EF4-FFF2-40B4-BE49-F238E27FC236}">
                <a16:creationId xmlns:a16="http://schemas.microsoft.com/office/drawing/2014/main" id="{14DDD66E-EDBC-4C2E-858E-64B9D0D4D8BC}"/>
              </a:ext>
            </a:extLst>
          </p:cNvPr>
          <p:cNvSpPr/>
          <p:nvPr/>
        </p:nvSpPr>
        <p:spPr>
          <a:xfrm>
            <a:off x="5756565" y="1515504"/>
            <a:ext cx="2417619" cy="16294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9FB6521-0285-4A69-BE9F-8E7B06F55B0D}"/>
              </a:ext>
            </a:extLst>
          </p:cNvPr>
          <p:cNvSpPr txBox="1"/>
          <p:nvPr/>
        </p:nvSpPr>
        <p:spPr>
          <a:xfrm>
            <a:off x="8174184" y="1011382"/>
            <a:ext cx="2923075" cy="646331"/>
          </a:xfrm>
          <a:prstGeom prst="rect">
            <a:avLst/>
          </a:prstGeom>
          <a:noFill/>
        </p:spPr>
        <p:txBody>
          <a:bodyPr wrap="square" rtlCol="0">
            <a:spAutoFit/>
          </a:bodyPr>
          <a:lstStyle/>
          <a:p>
            <a:r>
              <a:rPr lang="en-US" i="1" dirty="0">
                <a:solidFill>
                  <a:srgbClr val="FF0000"/>
                </a:solidFill>
              </a:rPr>
              <a:t>Note that this is a negative term…</a:t>
            </a:r>
          </a:p>
        </p:txBody>
      </p:sp>
      <p:sp>
        <p:nvSpPr>
          <p:cNvPr id="14" name="TextBox 13">
            <a:extLst>
              <a:ext uri="{FF2B5EF4-FFF2-40B4-BE49-F238E27FC236}">
                <a16:creationId xmlns:a16="http://schemas.microsoft.com/office/drawing/2014/main" id="{6F7680C1-B3A6-4CA9-A49F-75EBE03E5F4E}"/>
              </a:ext>
            </a:extLst>
          </p:cNvPr>
          <p:cNvSpPr txBox="1"/>
          <p:nvPr/>
        </p:nvSpPr>
        <p:spPr>
          <a:xfrm>
            <a:off x="1107651" y="5342496"/>
            <a:ext cx="7356763" cy="923330"/>
          </a:xfrm>
          <a:prstGeom prst="rect">
            <a:avLst/>
          </a:prstGeom>
          <a:noFill/>
        </p:spPr>
        <p:txBody>
          <a:bodyPr wrap="square" rtlCol="0">
            <a:spAutoFit/>
          </a:bodyPr>
          <a:lstStyle/>
          <a:p>
            <a:r>
              <a:rPr lang="en-US" i="1" dirty="0">
                <a:solidFill>
                  <a:srgbClr val="FF0000"/>
                </a:solidFill>
              </a:rPr>
              <a:t>Note:  The instantaneous velocity and height at any given point along the ellipse can be difficult to determine, so the circled equation is used to calculate the orbital energy…</a:t>
            </a:r>
          </a:p>
        </p:txBody>
      </p:sp>
    </p:spTree>
    <p:extLst>
      <p:ext uri="{BB962C8B-B14F-4D97-AF65-F5344CB8AC3E}">
        <p14:creationId xmlns:p14="http://schemas.microsoft.com/office/powerpoint/2010/main" val="389036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193C5E-20E2-43B2-87CF-30EEC65A6EB8}"/>
              </a:ext>
            </a:extLst>
          </p:cNvPr>
          <p:cNvSpPr>
            <a:spLocks noGrp="1"/>
          </p:cNvSpPr>
          <p:nvPr>
            <p:ph type="sldNum" sz="quarter" idx="12"/>
          </p:nvPr>
        </p:nvSpPr>
        <p:spPr/>
        <p:txBody>
          <a:bodyPr/>
          <a:lstStyle/>
          <a:p>
            <a:fld id="{9C383E37-3AA7-4A8A-88A8-91ABDFF32B6D}" type="slidenum">
              <a:rPr lang="en-US" smtClean="0"/>
              <a:t>17</a:t>
            </a:fld>
            <a:endParaRPr lang="en-US"/>
          </a:p>
        </p:txBody>
      </p:sp>
      <p:sp>
        <p:nvSpPr>
          <p:cNvPr id="3" name="TextBox 2">
            <a:extLst>
              <a:ext uri="{FF2B5EF4-FFF2-40B4-BE49-F238E27FC236}">
                <a16:creationId xmlns:a16="http://schemas.microsoft.com/office/drawing/2014/main" id="{8454AA05-C2F0-4C80-89C9-D797B92ECD71}"/>
              </a:ext>
            </a:extLst>
          </p:cNvPr>
          <p:cNvSpPr txBox="1"/>
          <p:nvPr/>
        </p:nvSpPr>
        <p:spPr>
          <a:xfrm>
            <a:off x="2611734" y="216827"/>
            <a:ext cx="7134789" cy="646331"/>
          </a:xfrm>
          <a:prstGeom prst="rect">
            <a:avLst/>
          </a:prstGeom>
          <a:noFill/>
        </p:spPr>
        <p:txBody>
          <a:bodyPr wrap="square" rtlCol="0">
            <a:spAutoFit/>
          </a:bodyPr>
          <a:lstStyle/>
          <a:p>
            <a:pPr algn="ctr"/>
            <a:r>
              <a:rPr lang="en-US" sz="3600" dirty="0"/>
              <a:t>Sample Calculation</a:t>
            </a:r>
          </a:p>
        </p:txBody>
      </p:sp>
      <p:sp>
        <p:nvSpPr>
          <p:cNvPr id="4" name="TextBox 3">
            <a:extLst>
              <a:ext uri="{FF2B5EF4-FFF2-40B4-BE49-F238E27FC236}">
                <a16:creationId xmlns:a16="http://schemas.microsoft.com/office/drawing/2014/main" id="{61D4D1FC-C6D4-49C5-843D-F0F86E76BD67}"/>
              </a:ext>
            </a:extLst>
          </p:cNvPr>
          <p:cNvSpPr txBox="1"/>
          <p:nvPr/>
        </p:nvSpPr>
        <p:spPr>
          <a:xfrm>
            <a:off x="1385455" y="1385455"/>
            <a:ext cx="9573490" cy="646331"/>
          </a:xfrm>
          <a:prstGeom prst="rect">
            <a:avLst/>
          </a:prstGeom>
          <a:noFill/>
        </p:spPr>
        <p:txBody>
          <a:bodyPr wrap="square" rtlCol="0">
            <a:spAutoFit/>
          </a:bodyPr>
          <a:lstStyle/>
          <a:p>
            <a:r>
              <a:rPr lang="en-US" dirty="0"/>
              <a:t>Calculate the spacecraft velocity and perigee and apogee for an elliptical orbit that has an perigee of 150 miles and an apogee of 400 miles. </a:t>
            </a:r>
          </a:p>
        </p:txBody>
      </p:sp>
      <p:sp>
        <p:nvSpPr>
          <p:cNvPr id="5" name="TextBox 4">
            <a:extLst>
              <a:ext uri="{FF2B5EF4-FFF2-40B4-BE49-F238E27FC236}">
                <a16:creationId xmlns:a16="http://schemas.microsoft.com/office/drawing/2014/main" id="{E7393E94-DA7F-40D8-848E-9953DD89DEA0}"/>
              </a:ext>
            </a:extLst>
          </p:cNvPr>
          <p:cNvSpPr txBox="1"/>
          <p:nvPr/>
        </p:nvSpPr>
        <p:spPr>
          <a:xfrm>
            <a:off x="1385455" y="2466059"/>
            <a:ext cx="9573490" cy="1477328"/>
          </a:xfrm>
          <a:prstGeom prst="rect">
            <a:avLst/>
          </a:prstGeom>
          <a:noFill/>
        </p:spPr>
        <p:txBody>
          <a:bodyPr wrap="square" rtlCol="0">
            <a:spAutoFit/>
          </a:bodyPr>
          <a:lstStyle/>
          <a:p>
            <a:r>
              <a:rPr lang="en-US" dirty="0"/>
              <a:t>First, calculate the apogee and perigee in feet –</a:t>
            </a:r>
          </a:p>
          <a:p>
            <a:endParaRPr lang="en-US" dirty="0"/>
          </a:p>
          <a:p>
            <a:r>
              <a:rPr lang="en-US" dirty="0"/>
              <a:t>	Perigee (ft)   =   150 mi   *   5,280 ft/mi   =   792,000 ft</a:t>
            </a:r>
          </a:p>
          <a:p>
            <a:endParaRPr lang="en-US" dirty="0"/>
          </a:p>
          <a:p>
            <a:r>
              <a:rPr lang="en-US" dirty="0"/>
              <a:t>	Apogee (ft)   =   400 mi   *   5,280 ft/mi   =   2,112,000 ft      </a:t>
            </a:r>
          </a:p>
        </p:txBody>
      </p:sp>
      <p:sp>
        <p:nvSpPr>
          <p:cNvPr id="6" name="TextBox 5">
            <a:extLst>
              <a:ext uri="{FF2B5EF4-FFF2-40B4-BE49-F238E27FC236}">
                <a16:creationId xmlns:a16="http://schemas.microsoft.com/office/drawing/2014/main" id="{D68E7ED2-B8F8-42AB-9E49-9812BF4CBA6B}"/>
              </a:ext>
            </a:extLst>
          </p:cNvPr>
          <p:cNvSpPr txBox="1"/>
          <p:nvPr/>
        </p:nvSpPr>
        <p:spPr>
          <a:xfrm>
            <a:off x="1385455" y="4396973"/>
            <a:ext cx="9573490" cy="1477328"/>
          </a:xfrm>
          <a:prstGeom prst="rect">
            <a:avLst/>
          </a:prstGeom>
          <a:noFill/>
        </p:spPr>
        <p:txBody>
          <a:bodyPr wrap="square" rtlCol="0">
            <a:spAutoFit/>
          </a:bodyPr>
          <a:lstStyle/>
          <a:p>
            <a:r>
              <a:rPr lang="en-US" dirty="0"/>
              <a:t>Next, calculate the apogee and perigee above the center of the earth –</a:t>
            </a:r>
          </a:p>
          <a:p>
            <a:endParaRPr lang="en-US" dirty="0"/>
          </a:p>
          <a:p>
            <a:r>
              <a:rPr lang="en-US" dirty="0"/>
              <a:t>	Perigee (ft)   =   20,900,000 ft   +   792,000 ft   =   21,692,000 ft   </a:t>
            </a:r>
          </a:p>
          <a:p>
            <a:endParaRPr lang="en-US" dirty="0"/>
          </a:p>
          <a:p>
            <a:r>
              <a:rPr lang="en-US" dirty="0"/>
              <a:t>	Apogee (ft)   =   20,900,000 ft   +   2,112,000 ft   =   23,012,000 ft       </a:t>
            </a:r>
          </a:p>
        </p:txBody>
      </p:sp>
    </p:spTree>
    <p:extLst>
      <p:ext uri="{BB962C8B-B14F-4D97-AF65-F5344CB8AC3E}">
        <p14:creationId xmlns:p14="http://schemas.microsoft.com/office/powerpoint/2010/main" val="868037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193C5E-20E2-43B2-87CF-30EEC65A6EB8}"/>
              </a:ext>
            </a:extLst>
          </p:cNvPr>
          <p:cNvSpPr>
            <a:spLocks noGrp="1"/>
          </p:cNvSpPr>
          <p:nvPr>
            <p:ph type="sldNum" sz="quarter" idx="12"/>
          </p:nvPr>
        </p:nvSpPr>
        <p:spPr/>
        <p:txBody>
          <a:bodyPr/>
          <a:lstStyle/>
          <a:p>
            <a:fld id="{9C383E37-3AA7-4A8A-88A8-91ABDFF32B6D}" type="slidenum">
              <a:rPr lang="en-US" smtClean="0"/>
              <a:t>18</a:t>
            </a:fld>
            <a:endParaRPr lang="en-US"/>
          </a:p>
        </p:txBody>
      </p:sp>
      <p:sp>
        <p:nvSpPr>
          <p:cNvPr id="3" name="TextBox 2">
            <a:extLst>
              <a:ext uri="{FF2B5EF4-FFF2-40B4-BE49-F238E27FC236}">
                <a16:creationId xmlns:a16="http://schemas.microsoft.com/office/drawing/2014/main" id="{8454AA05-C2F0-4C80-89C9-D797B92ECD71}"/>
              </a:ext>
            </a:extLst>
          </p:cNvPr>
          <p:cNvSpPr txBox="1"/>
          <p:nvPr/>
        </p:nvSpPr>
        <p:spPr>
          <a:xfrm>
            <a:off x="2611734" y="216827"/>
            <a:ext cx="7134789" cy="646331"/>
          </a:xfrm>
          <a:prstGeom prst="rect">
            <a:avLst/>
          </a:prstGeom>
          <a:noFill/>
        </p:spPr>
        <p:txBody>
          <a:bodyPr wrap="square" rtlCol="0">
            <a:spAutoFit/>
          </a:bodyPr>
          <a:lstStyle/>
          <a:p>
            <a:pPr algn="ctr"/>
            <a:r>
              <a:rPr lang="en-US" sz="3600" dirty="0"/>
              <a:t>Sample Calculation</a:t>
            </a:r>
          </a:p>
        </p:txBody>
      </p:sp>
      <p:sp>
        <p:nvSpPr>
          <p:cNvPr id="5" name="TextBox 4">
            <a:extLst>
              <a:ext uri="{FF2B5EF4-FFF2-40B4-BE49-F238E27FC236}">
                <a16:creationId xmlns:a16="http://schemas.microsoft.com/office/drawing/2014/main" id="{E7393E94-DA7F-40D8-848E-9953DD89DEA0}"/>
              </a:ext>
            </a:extLst>
          </p:cNvPr>
          <p:cNvSpPr txBox="1"/>
          <p:nvPr/>
        </p:nvSpPr>
        <p:spPr>
          <a:xfrm>
            <a:off x="1385455" y="2003580"/>
            <a:ext cx="9573490" cy="1200329"/>
          </a:xfrm>
          <a:prstGeom prst="rect">
            <a:avLst/>
          </a:prstGeom>
          <a:noFill/>
        </p:spPr>
        <p:txBody>
          <a:bodyPr wrap="square" rtlCol="0">
            <a:spAutoFit/>
          </a:bodyPr>
          <a:lstStyle/>
          <a:p>
            <a:r>
              <a:rPr lang="en-US" dirty="0"/>
              <a:t>Next, calculate the length (</a:t>
            </a:r>
            <a:r>
              <a:rPr lang="en-US" b="1" dirty="0"/>
              <a:t>2a</a:t>
            </a:r>
            <a:r>
              <a:rPr lang="en-US" dirty="0"/>
              <a:t>) of the major axis of the ellipse –</a:t>
            </a:r>
          </a:p>
          <a:p>
            <a:endParaRPr lang="en-US" dirty="0"/>
          </a:p>
          <a:p>
            <a:r>
              <a:rPr lang="en-US" dirty="0"/>
              <a:t>	2a   =   21,692,000 ft   +   23,012,000 ft   =   44,704,000 ft</a:t>
            </a:r>
          </a:p>
          <a:p>
            <a:endParaRPr lang="en-US" dirty="0"/>
          </a:p>
        </p:txBody>
      </p:sp>
      <p:grpSp>
        <p:nvGrpSpPr>
          <p:cNvPr id="7" name="Group 6">
            <a:extLst>
              <a:ext uri="{FF2B5EF4-FFF2-40B4-BE49-F238E27FC236}">
                <a16:creationId xmlns:a16="http://schemas.microsoft.com/office/drawing/2014/main" id="{0845BEDC-2C9D-4996-8AEA-B9A958C8C997}"/>
              </a:ext>
            </a:extLst>
          </p:cNvPr>
          <p:cNvGrpSpPr/>
          <p:nvPr/>
        </p:nvGrpSpPr>
        <p:grpSpPr>
          <a:xfrm>
            <a:off x="9192341" y="1249950"/>
            <a:ext cx="1872408" cy="1324788"/>
            <a:chOff x="8610600" y="3060047"/>
            <a:chExt cx="3008331" cy="2334677"/>
          </a:xfrm>
        </p:grpSpPr>
        <p:grpSp>
          <p:nvGrpSpPr>
            <p:cNvPr id="8" name="Group 2">
              <a:extLst>
                <a:ext uri="{FF2B5EF4-FFF2-40B4-BE49-F238E27FC236}">
                  <a16:creationId xmlns:a16="http://schemas.microsoft.com/office/drawing/2014/main" id="{A00E5B84-3396-4584-809D-EB18D6EF61DC}"/>
                </a:ext>
              </a:extLst>
            </p:cNvPr>
            <p:cNvGrpSpPr>
              <a:grpSpLocks/>
            </p:cNvGrpSpPr>
            <p:nvPr/>
          </p:nvGrpSpPr>
          <p:grpSpPr bwMode="auto">
            <a:xfrm>
              <a:off x="8610600" y="3060047"/>
              <a:ext cx="3008331" cy="2334677"/>
              <a:chOff x="8160" y="11180"/>
              <a:chExt cx="2223" cy="1720"/>
            </a:xfrm>
          </p:grpSpPr>
          <p:sp>
            <p:nvSpPr>
              <p:cNvPr id="11" name="Oval 5">
                <a:extLst>
                  <a:ext uri="{FF2B5EF4-FFF2-40B4-BE49-F238E27FC236}">
                    <a16:creationId xmlns:a16="http://schemas.microsoft.com/office/drawing/2014/main" id="{719D37B8-9F9F-4D06-A9D5-C580F19B8337}"/>
                  </a:ext>
                </a:extLst>
              </p:cNvPr>
              <p:cNvSpPr>
                <a:spLocks noChangeArrowheads="1"/>
              </p:cNvSpPr>
              <p:nvPr/>
            </p:nvSpPr>
            <p:spPr bwMode="auto">
              <a:xfrm>
                <a:off x="8160" y="11180"/>
                <a:ext cx="2160" cy="1720"/>
              </a:xfrm>
              <a:prstGeom prst="ellipse">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Oval 11">
                <a:extLst>
                  <a:ext uri="{FF2B5EF4-FFF2-40B4-BE49-F238E27FC236}">
                    <a16:creationId xmlns:a16="http://schemas.microsoft.com/office/drawing/2014/main" id="{6B57245C-72C4-4AD2-8A5E-3794B152986F}"/>
                  </a:ext>
                </a:extLst>
              </p:cNvPr>
              <p:cNvSpPr>
                <a:spLocks noChangeArrowheads="1"/>
              </p:cNvSpPr>
              <p:nvPr/>
            </p:nvSpPr>
            <p:spPr bwMode="auto">
              <a:xfrm>
                <a:off x="10240" y="11938"/>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Oval 12">
                <a:extLst>
                  <a:ext uri="{FF2B5EF4-FFF2-40B4-BE49-F238E27FC236}">
                    <a16:creationId xmlns:a16="http://schemas.microsoft.com/office/drawing/2014/main" id="{6D69D898-E8EC-4350-B33B-591EDA0BEB48}"/>
                  </a:ext>
                </a:extLst>
              </p:cNvPr>
              <p:cNvSpPr>
                <a:spLocks noChangeArrowheads="1"/>
              </p:cNvSpPr>
              <p:nvPr/>
            </p:nvSpPr>
            <p:spPr bwMode="auto">
              <a:xfrm>
                <a:off x="8620" y="11920"/>
                <a:ext cx="220" cy="220"/>
              </a:xfrm>
              <a:prstGeom prst="ellipse">
                <a:avLst/>
              </a:prstGeom>
              <a:solidFill>
                <a:srgbClr val="008000"/>
              </a:solidFill>
              <a:ln w="9525">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9" name="Straight Arrow Connector 8">
              <a:extLst>
                <a:ext uri="{FF2B5EF4-FFF2-40B4-BE49-F238E27FC236}">
                  <a16:creationId xmlns:a16="http://schemas.microsoft.com/office/drawing/2014/main" id="{A82F69B0-746A-4A6F-A578-E70D7FA8DA56}"/>
                </a:ext>
              </a:extLst>
            </p:cNvPr>
            <p:cNvCxnSpPr>
              <a:cxnSpLocks/>
              <a:stCxn id="11" idx="2"/>
            </p:cNvCxnSpPr>
            <p:nvPr/>
          </p:nvCxnSpPr>
          <p:spPr>
            <a:xfrm flipV="1">
              <a:off x="8610600" y="4213811"/>
              <a:ext cx="771367" cy="13575"/>
            </a:xfrm>
            <a:prstGeom prst="straightConnector1">
              <a:avLst/>
            </a:prstGeom>
            <a:ln w="476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DEEE268-0EF6-44CE-AD57-04735FACF9A0}"/>
                </a:ext>
              </a:extLst>
            </p:cNvPr>
            <p:cNvCxnSpPr>
              <a:cxnSpLocks/>
            </p:cNvCxnSpPr>
            <p:nvPr/>
          </p:nvCxnSpPr>
          <p:spPr>
            <a:xfrm flipV="1">
              <a:off x="9367453" y="4185986"/>
              <a:ext cx="2236964" cy="27826"/>
            </a:xfrm>
            <a:prstGeom prst="straightConnector1">
              <a:avLst/>
            </a:prstGeom>
            <a:ln w="476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4" name="Right Brace 13">
            <a:extLst>
              <a:ext uri="{FF2B5EF4-FFF2-40B4-BE49-F238E27FC236}">
                <a16:creationId xmlns:a16="http://schemas.microsoft.com/office/drawing/2014/main" id="{CB7B2E28-0BE5-4D58-B79A-9474809FDD4A}"/>
              </a:ext>
            </a:extLst>
          </p:cNvPr>
          <p:cNvSpPr/>
          <p:nvPr/>
        </p:nvSpPr>
        <p:spPr>
          <a:xfrm rot="5400000">
            <a:off x="9937674" y="1958981"/>
            <a:ext cx="365124" cy="1768577"/>
          </a:xfrm>
          <a:prstGeom prst="rightBrace">
            <a:avLst>
              <a:gd name="adj1" fmla="val 33525"/>
              <a:gd name="adj2" fmla="val 50505"/>
            </a:avLst>
          </a:prstGeom>
          <a:ln w="444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C914719A-6A6C-46F2-A6E8-6286795C86AF}"/>
              </a:ext>
            </a:extLst>
          </p:cNvPr>
          <p:cNvSpPr txBox="1"/>
          <p:nvPr/>
        </p:nvSpPr>
        <p:spPr>
          <a:xfrm>
            <a:off x="9515364" y="3341268"/>
            <a:ext cx="1209743" cy="461665"/>
          </a:xfrm>
          <a:prstGeom prst="rect">
            <a:avLst/>
          </a:prstGeom>
          <a:noFill/>
        </p:spPr>
        <p:txBody>
          <a:bodyPr wrap="square" rtlCol="0">
            <a:spAutoFit/>
          </a:bodyPr>
          <a:lstStyle/>
          <a:p>
            <a:pPr algn="ctr"/>
            <a:r>
              <a:rPr lang="en-US" sz="2400" dirty="0"/>
              <a:t>2a</a:t>
            </a:r>
          </a:p>
        </p:txBody>
      </p:sp>
      <p:sp>
        <p:nvSpPr>
          <p:cNvPr id="16" name="TextBox 15">
            <a:extLst>
              <a:ext uri="{FF2B5EF4-FFF2-40B4-BE49-F238E27FC236}">
                <a16:creationId xmlns:a16="http://schemas.microsoft.com/office/drawing/2014/main" id="{FB17D6C1-D0C1-4BE8-AA4E-63C00CBD4F17}"/>
              </a:ext>
            </a:extLst>
          </p:cNvPr>
          <p:cNvSpPr txBox="1"/>
          <p:nvPr/>
        </p:nvSpPr>
        <p:spPr>
          <a:xfrm>
            <a:off x="1370812" y="3684266"/>
            <a:ext cx="9573490" cy="1508105"/>
          </a:xfrm>
          <a:prstGeom prst="rect">
            <a:avLst/>
          </a:prstGeom>
          <a:noFill/>
        </p:spPr>
        <p:txBody>
          <a:bodyPr wrap="square" rtlCol="0">
            <a:spAutoFit/>
          </a:bodyPr>
          <a:lstStyle/>
          <a:p>
            <a:r>
              <a:rPr lang="en-US" dirty="0"/>
              <a:t>Next, calculate the orbital energy (</a:t>
            </a:r>
            <a:r>
              <a:rPr lang="en-US" b="1" dirty="0"/>
              <a:t>E</a:t>
            </a:r>
            <a:r>
              <a:rPr lang="en-US" dirty="0"/>
              <a:t>) –</a:t>
            </a:r>
          </a:p>
          <a:p>
            <a:endParaRPr lang="en-US" dirty="0"/>
          </a:p>
          <a:p>
            <a:r>
              <a:rPr lang="en-US" dirty="0"/>
              <a:t>		   U	         14.05  x  10</a:t>
            </a:r>
            <a:r>
              <a:rPr lang="en-US" baseline="30000" dirty="0"/>
              <a:t>15</a:t>
            </a:r>
            <a:r>
              <a:rPr lang="en-US" dirty="0"/>
              <a:t>  ft</a:t>
            </a:r>
            <a:r>
              <a:rPr lang="en-US" baseline="30000" dirty="0"/>
              <a:t>3</a:t>
            </a:r>
            <a:r>
              <a:rPr lang="en-US" dirty="0"/>
              <a:t>/sec</a:t>
            </a:r>
            <a:r>
              <a:rPr lang="en-US" baseline="30000" dirty="0"/>
              <a:t>2</a:t>
            </a:r>
            <a:endParaRPr lang="en-US" dirty="0"/>
          </a:p>
          <a:p>
            <a:r>
              <a:rPr lang="en-US" dirty="0"/>
              <a:t>	E   =     -   --------   =    -    -------------------------------   =      -   314,289,549  ft</a:t>
            </a:r>
            <a:r>
              <a:rPr lang="en-US" baseline="30000" dirty="0"/>
              <a:t>2</a:t>
            </a:r>
            <a:r>
              <a:rPr lang="en-US" dirty="0"/>
              <a:t>/sec</a:t>
            </a:r>
            <a:r>
              <a:rPr lang="en-US" baseline="30000" dirty="0"/>
              <a:t>2</a:t>
            </a:r>
          </a:p>
          <a:p>
            <a:r>
              <a:rPr lang="en-US" dirty="0"/>
              <a:t>		  2a	              44,704,000 ft</a:t>
            </a:r>
          </a:p>
        </p:txBody>
      </p:sp>
      <p:sp>
        <p:nvSpPr>
          <p:cNvPr id="17" name="TextBox 16">
            <a:extLst>
              <a:ext uri="{FF2B5EF4-FFF2-40B4-BE49-F238E27FC236}">
                <a16:creationId xmlns:a16="http://schemas.microsoft.com/office/drawing/2014/main" id="{1FEDBEDD-2352-4F5A-8515-8FC722A6698F}"/>
              </a:ext>
            </a:extLst>
          </p:cNvPr>
          <p:cNvSpPr txBox="1"/>
          <p:nvPr/>
        </p:nvSpPr>
        <p:spPr>
          <a:xfrm>
            <a:off x="7107382" y="5347855"/>
            <a:ext cx="3048000" cy="646331"/>
          </a:xfrm>
          <a:prstGeom prst="rect">
            <a:avLst/>
          </a:prstGeom>
          <a:noFill/>
        </p:spPr>
        <p:txBody>
          <a:bodyPr wrap="square" rtlCol="0">
            <a:spAutoFit/>
          </a:bodyPr>
          <a:lstStyle/>
          <a:p>
            <a:r>
              <a:rPr lang="en-US" i="1" dirty="0">
                <a:solidFill>
                  <a:srgbClr val="FF0000"/>
                </a:solidFill>
              </a:rPr>
              <a:t>Don’t forget that this is a “negative” number…</a:t>
            </a:r>
          </a:p>
        </p:txBody>
      </p:sp>
    </p:spTree>
    <p:extLst>
      <p:ext uri="{BB962C8B-B14F-4D97-AF65-F5344CB8AC3E}">
        <p14:creationId xmlns:p14="http://schemas.microsoft.com/office/powerpoint/2010/main" val="21780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537E2D-F2E6-438D-8054-B9920BE083A0}"/>
              </a:ext>
            </a:extLst>
          </p:cNvPr>
          <p:cNvSpPr>
            <a:spLocks noGrp="1"/>
          </p:cNvSpPr>
          <p:nvPr>
            <p:ph type="sldNum" sz="quarter" idx="12"/>
          </p:nvPr>
        </p:nvSpPr>
        <p:spPr/>
        <p:txBody>
          <a:bodyPr/>
          <a:lstStyle/>
          <a:p>
            <a:fld id="{9C383E37-3AA7-4A8A-88A8-91ABDFF32B6D}" type="slidenum">
              <a:rPr lang="en-US" smtClean="0"/>
              <a:t>19</a:t>
            </a:fld>
            <a:endParaRPr lang="en-US"/>
          </a:p>
        </p:txBody>
      </p:sp>
      <p:sp>
        <p:nvSpPr>
          <p:cNvPr id="3" name="TextBox 2">
            <a:extLst>
              <a:ext uri="{FF2B5EF4-FFF2-40B4-BE49-F238E27FC236}">
                <a16:creationId xmlns:a16="http://schemas.microsoft.com/office/drawing/2014/main" id="{1DCEAB43-74D3-48D1-9D95-268F3160E0E1}"/>
              </a:ext>
            </a:extLst>
          </p:cNvPr>
          <p:cNvSpPr txBox="1"/>
          <p:nvPr/>
        </p:nvSpPr>
        <p:spPr>
          <a:xfrm>
            <a:off x="319314" y="788426"/>
            <a:ext cx="11771086" cy="1938992"/>
          </a:xfrm>
          <a:prstGeom prst="rect">
            <a:avLst/>
          </a:prstGeom>
          <a:noFill/>
        </p:spPr>
        <p:txBody>
          <a:bodyPr wrap="square" rtlCol="0">
            <a:spAutoFit/>
          </a:bodyPr>
          <a:lstStyle/>
          <a:p>
            <a:r>
              <a:rPr lang="en-US" sz="2000" dirty="0"/>
              <a:t>			             U		                                                                                  14.05  x  10</a:t>
            </a:r>
            <a:r>
              <a:rPr lang="en-US" sz="2000" baseline="30000" dirty="0"/>
              <a:t>15</a:t>
            </a:r>
            <a:r>
              <a:rPr lang="en-US" sz="2000" dirty="0"/>
              <a:t>  ft</a:t>
            </a:r>
            <a:r>
              <a:rPr lang="en-US" sz="2000" baseline="30000" dirty="0"/>
              <a:t>3</a:t>
            </a:r>
            <a:r>
              <a:rPr lang="en-US" sz="2000" dirty="0"/>
              <a:t>/sec</a:t>
            </a:r>
            <a:r>
              <a:rPr lang="en-US" sz="2000" baseline="30000" dirty="0"/>
              <a:t>2</a:t>
            </a:r>
          </a:p>
          <a:p>
            <a:r>
              <a:rPr lang="en-US" sz="2000" dirty="0"/>
              <a:t>Vel</a:t>
            </a:r>
            <a:r>
              <a:rPr lang="en-US" sz="2000" baseline="-25000" dirty="0"/>
              <a:t>Perigee</a:t>
            </a:r>
            <a:r>
              <a:rPr lang="en-US" sz="2000" dirty="0"/>
              <a:t>  =            2  *  ( E   +   --------------------   )   =                2  * (- 314,289,549 ft</a:t>
            </a:r>
            <a:r>
              <a:rPr lang="en-US" sz="2000" baseline="30000" dirty="0"/>
              <a:t>2</a:t>
            </a:r>
            <a:r>
              <a:rPr lang="en-US" sz="2000" dirty="0"/>
              <a:t>/sec</a:t>
            </a:r>
            <a:r>
              <a:rPr lang="en-US" sz="2000" baseline="30000" dirty="0"/>
              <a:t>2</a:t>
            </a:r>
            <a:r>
              <a:rPr lang="en-US" sz="2000" dirty="0"/>
              <a:t>   +    --------------------------    )		                   Perigee Radius 						       21,692,000 ft </a:t>
            </a:r>
          </a:p>
          <a:p>
            <a:endParaRPr lang="en-US" sz="2000" dirty="0"/>
          </a:p>
          <a:p>
            <a:r>
              <a:rPr lang="en-US" sz="2000" b="1" dirty="0">
                <a:solidFill>
                  <a:srgbClr val="FF0000"/>
                </a:solidFill>
              </a:rPr>
              <a:t>Vel</a:t>
            </a:r>
            <a:r>
              <a:rPr lang="en-US" sz="2000" b="1" baseline="-25000" dirty="0">
                <a:solidFill>
                  <a:srgbClr val="FF0000"/>
                </a:solidFill>
              </a:rPr>
              <a:t>Perigee</a:t>
            </a:r>
            <a:r>
              <a:rPr lang="en-US" sz="2000" b="1" dirty="0">
                <a:solidFill>
                  <a:srgbClr val="FF0000"/>
                </a:solidFill>
              </a:rPr>
              <a:t>  =    25,823  ft/sec   =    17,606  MPH   </a:t>
            </a:r>
          </a:p>
          <a:p>
            <a:endParaRPr lang="en-US" sz="2000" dirty="0"/>
          </a:p>
        </p:txBody>
      </p:sp>
      <p:grpSp>
        <p:nvGrpSpPr>
          <p:cNvPr id="4" name="Group 3">
            <a:extLst>
              <a:ext uri="{FF2B5EF4-FFF2-40B4-BE49-F238E27FC236}">
                <a16:creationId xmlns:a16="http://schemas.microsoft.com/office/drawing/2014/main" id="{FA31EB88-00A4-414D-A235-1A348AB5795B}"/>
              </a:ext>
            </a:extLst>
          </p:cNvPr>
          <p:cNvGrpSpPr/>
          <p:nvPr/>
        </p:nvGrpSpPr>
        <p:grpSpPr>
          <a:xfrm>
            <a:off x="1568303" y="727967"/>
            <a:ext cx="3710279" cy="1015664"/>
            <a:chOff x="2286000" y="5013126"/>
            <a:chExt cx="5545325" cy="1096728"/>
          </a:xfrm>
        </p:grpSpPr>
        <p:cxnSp>
          <p:nvCxnSpPr>
            <p:cNvPr id="5" name="Straight Connector 4">
              <a:extLst>
                <a:ext uri="{FF2B5EF4-FFF2-40B4-BE49-F238E27FC236}">
                  <a16:creationId xmlns:a16="http://schemas.microsoft.com/office/drawing/2014/main" id="{E9CE8B08-9249-4F04-87B2-1D245181256B}"/>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72E50E0-9604-4D55-A294-334EBC83576A}"/>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E94B676-8178-4708-8411-28EDAAF40CA7}"/>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DA78328-DAAF-4FC9-BC8A-F1D187B6DC41}"/>
                </a:ext>
              </a:extLst>
            </p:cNvPr>
            <p:cNvCxnSpPr>
              <a:cxnSpLocks/>
            </p:cNvCxnSpPr>
            <p:nvPr/>
          </p:nvCxnSpPr>
          <p:spPr>
            <a:xfrm>
              <a:off x="2978726" y="5016251"/>
              <a:ext cx="48525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27A03013-D5F1-4529-BB5C-B60773B631BD}"/>
              </a:ext>
            </a:extLst>
          </p:cNvPr>
          <p:cNvGrpSpPr/>
          <p:nvPr/>
        </p:nvGrpSpPr>
        <p:grpSpPr>
          <a:xfrm>
            <a:off x="5749638" y="709749"/>
            <a:ext cx="5721923" cy="1015664"/>
            <a:chOff x="2490047" y="5013126"/>
            <a:chExt cx="5462135" cy="1096728"/>
          </a:xfrm>
        </p:grpSpPr>
        <p:cxnSp>
          <p:nvCxnSpPr>
            <p:cNvPr id="10" name="Straight Connector 9">
              <a:extLst>
                <a:ext uri="{FF2B5EF4-FFF2-40B4-BE49-F238E27FC236}">
                  <a16:creationId xmlns:a16="http://schemas.microsoft.com/office/drawing/2014/main" id="{604AE7ED-41FC-41BB-ACBD-45EE323ECF14}"/>
                </a:ext>
              </a:extLst>
            </p:cNvPr>
            <p:cNvCxnSpPr>
              <a:cxnSpLocks/>
            </p:cNvCxnSpPr>
            <p:nvPr/>
          </p:nvCxnSpPr>
          <p:spPr>
            <a:xfrm flipV="1">
              <a:off x="2490047" y="5555673"/>
              <a:ext cx="142317" cy="58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7DB0096-31A3-4802-B229-29C6247E3F1C}"/>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5027896-8844-432A-97EB-FD7530DA2E0A}"/>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F41CDA0-6962-41F1-95B6-4918A873F4F9}"/>
                </a:ext>
              </a:extLst>
            </p:cNvPr>
            <p:cNvCxnSpPr>
              <a:cxnSpLocks/>
            </p:cNvCxnSpPr>
            <p:nvPr/>
          </p:nvCxnSpPr>
          <p:spPr>
            <a:xfrm>
              <a:off x="2978726" y="5016251"/>
              <a:ext cx="49734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 name="TextBox 27">
            <a:extLst>
              <a:ext uri="{FF2B5EF4-FFF2-40B4-BE49-F238E27FC236}">
                <a16:creationId xmlns:a16="http://schemas.microsoft.com/office/drawing/2014/main" id="{7B595F4F-3D3B-4284-BAB6-2AE7A57B1103}"/>
              </a:ext>
            </a:extLst>
          </p:cNvPr>
          <p:cNvSpPr txBox="1"/>
          <p:nvPr/>
        </p:nvSpPr>
        <p:spPr>
          <a:xfrm>
            <a:off x="319314" y="3379226"/>
            <a:ext cx="11771086" cy="1938992"/>
          </a:xfrm>
          <a:prstGeom prst="rect">
            <a:avLst/>
          </a:prstGeom>
          <a:noFill/>
        </p:spPr>
        <p:txBody>
          <a:bodyPr wrap="square" rtlCol="0">
            <a:spAutoFit/>
          </a:bodyPr>
          <a:lstStyle/>
          <a:p>
            <a:r>
              <a:rPr lang="en-US" sz="2000" dirty="0"/>
              <a:t>			              U		                                                                  14.05  x  10</a:t>
            </a:r>
            <a:r>
              <a:rPr lang="en-US" sz="2000" baseline="30000" dirty="0"/>
              <a:t>15</a:t>
            </a:r>
            <a:r>
              <a:rPr lang="en-US" sz="2000" dirty="0"/>
              <a:t>  ft</a:t>
            </a:r>
            <a:r>
              <a:rPr lang="en-US" sz="2000" baseline="30000" dirty="0"/>
              <a:t>3</a:t>
            </a:r>
            <a:r>
              <a:rPr lang="en-US" sz="2000" dirty="0"/>
              <a:t>/sec</a:t>
            </a:r>
            <a:r>
              <a:rPr lang="en-US" sz="2000" baseline="30000" dirty="0"/>
              <a:t>2</a:t>
            </a:r>
          </a:p>
          <a:p>
            <a:r>
              <a:rPr lang="en-US" sz="2000" dirty="0"/>
              <a:t>Vel</a:t>
            </a:r>
            <a:r>
              <a:rPr lang="en-US" sz="2000" baseline="-25000" dirty="0"/>
              <a:t>Apogee</a:t>
            </a:r>
            <a:r>
              <a:rPr lang="en-US" sz="2000" dirty="0"/>
              <a:t>  =            2  *  ( E   +   --------------------   )   =             2  *   (- 314,289,549 ft</a:t>
            </a:r>
            <a:r>
              <a:rPr lang="en-US" sz="2000" baseline="30000" dirty="0"/>
              <a:t>2</a:t>
            </a:r>
            <a:r>
              <a:rPr lang="en-US" sz="2000" dirty="0"/>
              <a:t>/sec</a:t>
            </a:r>
            <a:r>
              <a:rPr lang="en-US" sz="2000" baseline="30000" dirty="0"/>
              <a:t>2</a:t>
            </a:r>
            <a:r>
              <a:rPr lang="en-US" sz="2000" dirty="0"/>
              <a:t>   +    --------------------------    )		                   Perigee Radius 						       23,012,000 ft </a:t>
            </a:r>
          </a:p>
          <a:p>
            <a:endParaRPr lang="en-US" sz="2000" dirty="0"/>
          </a:p>
          <a:p>
            <a:r>
              <a:rPr lang="en-US" sz="2000" b="1" dirty="0">
                <a:solidFill>
                  <a:srgbClr val="FF0000"/>
                </a:solidFill>
              </a:rPr>
              <a:t>Vel</a:t>
            </a:r>
            <a:r>
              <a:rPr lang="en-US" sz="2000" b="1" baseline="-25000" dirty="0">
                <a:solidFill>
                  <a:srgbClr val="FF0000"/>
                </a:solidFill>
              </a:rPr>
              <a:t>Apogee</a:t>
            </a:r>
            <a:r>
              <a:rPr lang="en-US" sz="2000" b="1" dirty="0">
                <a:solidFill>
                  <a:srgbClr val="FF0000"/>
                </a:solidFill>
              </a:rPr>
              <a:t>  =   24,342  ft/sec   =    16,596  MPH   </a:t>
            </a:r>
          </a:p>
          <a:p>
            <a:endParaRPr lang="en-US" sz="2000" dirty="0"/>
          </a:p>
        </p:txBody>
      </p:sp>
      <p:grpSp>
        <p:nvGrpSpPr>
          <p:cNvPr id="29" name="Group 28">
            <a:extLst>
              <a:ext uri="{FF2B5EF4-FFF2-40B4-BE49-F238E27FC236}">
                <a16:creationId xmlns:a16="http://schemas.microsoft.com/office/drawing/2014/main" id="{8E3E1C0E-2D76-4FCD-85C6-3F5A531338A2}"/>
              </a:ext>
            </a:extLst>
          </p:cNvPr>
          <p:cNvGrpSpPr/>
          <p:nvPr/>
        </p:nvGrpSpPr>
        <p:grpSpPr>
          <a:xfrm>
            <a:off x="1567261" y="3333058"/>
            <a:ext cx="3822157" cy="1015664"/>
            <a:chOff x="2286000" y="5013126"/>
            <a:chExt cx="5712536" cy="1096728"/>
          </a:xfrm>
        </p:grpSpPr>
        <p:cxnSp>
          <p:nvCxnSpPr>
            <p:cNvPr id="30" name="Straight Connector 29">
              <a:extLst>
                <a:ext uri="{FF2B5EF4-FFF2-40B4-BE49-F238E27FC236}">
                  <a16:creationId xmlns:a16="http://schemas.microsoft.com/office/drawing/2014/main" id="{0A8ADFCA-3B1F-488D-ABD3-53AEE8BB3C56}"/>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139D40D-A13A-4D81-BFDB-C5A84FA9026B}"/>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E7BC25-B309-4BFD-B4ED-95041D49A39D}"/>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987FE13-7FBB-470F-8DED-AF1B6481704A}"/>
                </a:ext>
              </a:extLst>
            </p:cNvPr>
            <p:cNvCxnSpPr>
              <a:cxnSpLocks/>
            </p:cNvCxnSpPr>
            <p:nvPr/>
          </p:nvCxnSpPr>
          <p:spPr>
            <a:xfrm flipV="1">
              <a:off x="2978726" y="5013126"/>
              <a:ext cx="5019810" cy="3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2C4B600F-36D7-4025-BAEA-524B5A43194B}"/>
              </a:ext>
            </a:extLst>
          </p:cNvPr>
          <p:cNvGrpSpPr/>
          <p:nvPr/>
        </p:nvGrpSpPr>
        <p:grpSpPr>
          <a:xfrm>
            <a:off x="5631877" y="3327671"/>
            <a:ext cx="5721923" cy="1015664"/>
            <a:chOff x="2490047" y="5013126"/>
            <a:chExt cx="5462135" cy="1096728"/>
          </a:xfrm>
        </p:grpSpPr>
        <p:cxnSp>
          <p:nvCxnSpPr>
            <p:cNvPr id="35" name="Straight Connector 34">
              <a:extLst>
                <a:ext uri="{FF2B5EF4-FFF2-40B4-BE49-F238E27FC236}">
                  <a16:creationId xmlns:a16="http://schemas.microsoft.com/office/drawing/2014/main" id="{4BA86A5C-185F-40E7-B75D-44AC846B927B}"/>
                </a:ext>
              </a:extLst>
            </p:cNvPr>
            <p:cNvCxnSpPr>
              <a:cxnSpLocks/>
            </p:cNvCxnSpPr>
            <p:nvPr/>
          </p:nvCxnSpPr>
          <p:spPr>
            <a:xfrm flipV="1">
              <a:off x="2490047" y="5555673"/>
              <a:ext cx="142317" cy="58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6A96A-B861-417E-924A-72313DE87714}"/>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028EE26-1373-4AAE-B498-A4A2450C9E0E}"/>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2DBE50E-CA5F-4955-95DC-3B2B2497C50A}"/>
                </a:ext>
              </a:extLst>
            </p:cNvPr>
            <p:cNvCxnSpPr>
              <a:cxnSpLocks/>
            </p:cNvCxnSpPr>
            <p:nvPr/>
          </p:nvCxnSpPr>
          <p:spPr>
            <a:xfrm>
              <a:off x="2978726" y="5016251"/>
              <a:ext cx="49734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a:extLst>
              <a:ext uri="{FF2B5EF4-FFF2-40B4-BE49-F238E27FC236}">
                <a16:creationId xmlns:a16="http://schemas.microsoft.com/office/drawing/2014/main" id="{EBEC8421-C054-40D4-878D-6FCF88846AE5}"/>
              </a:ext>
            </a:extLst>
          </p:cNvPr>
          <p:cNvSpPr txBox="1"/>
          <p:nvPr/>
        </p:nvSpPr>
        <p:spPr>
          <a:xfrm>
            <a:off x="1025236" y="5554527"/>
            <a:ext cx="9684327" cy="830997"/>
          </a:xfrm>
          <a:prstGeom prst="rect">
            <a:avLst/>
          </a:prstGeom>
          <a:noFill/>
        </p:spPr>
        <p:txBody>
          <a:bodyPr wrap="square" rtlCol="0">
            <a:spAutoFit/>
          </a:bodyPr>
          <a:lstStyle/>
          <a:p>
            <a:r>
              <a:rPr lang="en-US" sz="2400" dirty="0"/>
              <a:t>This shows that the spacecraft velocity will increase and decrease cyclically as the spacecraft orbits the earth…</a:t>
            </a:r>
          </a:p>
        </p:txBody>
      </p:sp>
    </p:spTree>
    <p:extLst>
      <p:ext uri="{BB962C8B-B14F-4D97-AF65-F5344CB8AC3E}">
        <p14:creationId xmlns:p14="http://schemas.microsoft.com/office/powerpoint/2010/main" val="1235060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A5B1D4-BEE7-4BD1-A973-E48E40C167A0}"/>
              </a:ext>
            </a:extLst>
          </p:cNvPr>
          <p:cNvSpPr>
            <a:spLocks noGrp="1"/>
          </p:cNvSpPr>
          <p:nvPr>
            <p:ph type="sldNum" sz="quarter" idx="12"/>
          </p:nvPr>
        </p:nvSpPr>
        <p:spPr/>
        <p:txBody>
          <a:bodyPr/>
          <a:lstStyle/>
          <a:p>
            <a:fld id="{9C383E37-3AA7-4A8A-88A8-91ABDFF32B6D}" type="slidenum">
              <a:rPr lang="en-US" smtClean="0"/>
              <a:t>2</a:t>
            </a:fld>
            <a:endParaRPr lang="en-US"/>
          </a:p>
        </p:txBody>
      </p:sp>
      <p:sp>
        <p:nvSpPr>
          <p:cNvPr id="3" name="TextBox 2">
            <a:extLst>
              <a:ext uri="{FF2B5EF4-FFF2-40B4-BE49-F238E27FC236}">
                <a16:creationId xmlns:a16="http://schemas.microsoft.com/office/drawing/2014/main" id="{2AA8E57A-89E1-41B7-9501-7C639B7E7968}"/>
              </a:ext>
            </a:extLst>
          </p:cNvPr>
          <p:cNvSpPr txBox="1"/>
          <p:nvPr/>
        </p:nvSpPr>
        <p:spPr>
          <a:xfrm>
            <a:off x="2597879" y="313807"/>
            <a:ext cx="7599066" cy="646331"/>
          </a:xfrm>
          <a:prstGeom prst="rect">
            <a:avLst/>
          </a:prstGeom>
          <a:noFill/>
        </p:spPr>
        <p:txBody>
          <a:bodyPr wrap="square" rtlCol="0">
            <a:spAutoFit/>
          </a:bodyPr>
          <a:lstStyle/>
          <a:p>
            <a:r>
              <a:rPr lang="en-US" sz="3600" dirty="0"/>
              <a:t>Newton’s Law of Universal Gravitation</a:t>
            </a:r>
          </a:p>
        </p:txBody>
      </p:sp>
      <p:sp>
        <p:nvSpPr>
          <p:cNvPr id="4" name="TextBox 3">
            <a:extLst>
              <a:ext uri="{FF2B5EF4-FFF2-40B4-BE49-F238E27FC236}">
                <a16:creationId xmlns:a16="http://schemas.microsoft.com/office/drawing/2014/main" id="{90743049-0994-432D-9F88-1DD055F3C332}"/>
              </a:ext>
            </a:extLst>
          </p:cNvPr>
          <p:cNvSpPr txBox="1"/>
          <p:nvPr/>
        </p:nvSpPr>
        <p:spPr>
          <a:xfrm>
            <a:off x="1260764" y="1343890"/>
            <a:ext cx="9864436" cy="1200329"/>
          </a:xfrm>
          <a:prstGeom prst="rect">
            <a:avLst/>
          </a:prstGeom>
          <a:noFill/>
        </p:spPr>
        <p:txBody>
          <a:bodyPr wrap="square" rtlCol="0">
            <a:spAutoFit/>
          </a:bodyPr>
          <a:lstStyle/>
          <a:p>
            <a:r>
              <a:rPr lang="en-US" sz="2400" dirty="0"/>
              <a:t>Two bodies exert a force on each other that is directly proportional to the product of their masses and is inversely proportional to the square of the distance between them.</a:t>
            </a:r>
          </a:p>
        </p:txBody>
      </p:sp>
      <p:sp>
        <p:nvSpPr>
          <p:cNvPr id="5" name="TextBox 4">
            <a:extLst>
              <a:ext uri="{FF2B5EF4-FFF2-40B4-BE49-F238E27FC236}">
                <a16:creationId xmlns:a16="http://schemas.microsoft.com/office/drawing/2014/main" id="{CEB177E1-199F-4AB3-B681-B3FEF29AECC2}"/>
              </a:ext>
            </a:extLst>
          </p:cNvPr>
          <p:cNvSpPr txBox="1"/>
          <p:nvPr/>
        </p:nvSpPr>
        <p:spPr>
          <a:xfrm>
            <a:off x="1000991" y="2785120"/>
            <a:ext cx="10190018" cy="1569660"/>
          </a:xfrm>
          <a:prstGeom prst="rect">
            <a:avLst/>
          </a:prstGeom>
          <a:noFill/>
        </p:spPr>
        <p:txBody>
          <a:bodyPr wrap="square" rtlCol="0">
            <a:spAutoFit/>
          </a:bodyPr>
          <a:lstStyle/>
          <a:p>
            <a:r>
              <a:rPr lang="en-US" sz="2400" dirty="0"/>
              <a:t>		                -  Universal Gravitational Constant  *  Mass</a:t>
            </a:r>
            <a:r>
              <a:rPr lang="en-US" sz="2400" baseline="-25000" dirty="0"/>
              <a:t>1</a:t>
            </a:r>
            <a:r>
              <a:rPr lang="en-US" sz="2400" dirty="0"/>
              <a:t>  *  Mass</a:t>
            </a:r>
            <a:r>
              <a:rPr lang="en-US" sz="2400" baseline="-25000" dirty="0"/>
              <a:t>2</a:t>
            </a:r>
          </a:p>
          <a:p>
            <a:r>
              <a:rPr lang="en-US" sz="2400" dirty="0"/>
              <a:t>Gravitational Force   =   -----------------------------------------------------------------------   </a:t>
            </a:r>
          </a:p>
          <a:p>
            <a:r>
              <a:rPr lang="en-US" sz="2400" dirty="0"/>
              <a:t>			                        ( Distance Between Bodies )</a:t>
            </a:r>
            <a:r>
              <a:rPr lang="en-US" sz="2400" baseline="30000" dirty="0"/>
              <a:t>2</a:t>
            </a:r>
          </a:p>
          <a:p>
            <a:r>
              <a:rPr lang="en-US" sz="2400" dirty="0"/>
              <a:t>		</a:t>
            </a:r>
          </a:p>
        </p:txBody>
      </p:sp>
      <p:sp>
        <p:nvSpPr>
          <p:cNvPr id="6" name="TextBox 5">
            <a:extLst>
              <a:ext uri="{FF2B5EF4-FFF2-40B4-BE49-F238E27FC236}">
                <a16:creationId xmlns:a16="http://schemas.microsoft.com/office/drawing/2014/main" id="{3AD8D2DB-B885-4FE8-BAFD-0AC90182D122}"/>
              </a:ext>
            </a:extLst>
          </p:cNvPr>
          <p:cNvSpPr txBox="1"/>
          <p:nvPr/>
        </p:nvSpPr>
        <p:spPr>
          <a:xfrm>
            <a:off x="2812473" y="5098611"/>
            <a:ext cx="7169727" cy="830997"/>
          </a:xfrm>
          <a:prstGeom prst="rect">
            <a:avLst/>
          </a:prstGeom>
          <a:noFill/>
        </p:spPr>
        <p:txBody>
          <a:bodyPr wrap="square" rtlCol="0">
            <a:spAutoFit/>
          </a:bodyPr>
          <a:lstStyle/>
          <a:p>
            <a:r>
              <a:rPr lang="en-US" sz="2400" b="1" dirty="0"/>
              <a:t>Gravitational Constant  </a:t>
            </a:r>
            <a:r>
              <a:rPr lang="en-US" sz="2400" dirty="0"/>
              <a:t>=  U  =  14.05  x  10</a:t>
            </a:r>
            <a:r>
              <a:rPr lang="en-US" sz="2400" baseline="30000" dirty="0"/>
              <a:t>15</a:t>
            </a:r>
            <a:r>
              <a:rPr lang="en-US" sz="2400" dirty="0"/>
              <a:t>  ft</a:t>
            </a:r>
            <a:r>
              <a:rPr lang="en-US" sz="2400" baseline="30000" dirty="0"/>
              <a:t>3</a:t>
            </a:r>
            <a:r>
              <a:rPr lang="en-US" sz="2400" dirty="0"/>
              <a:t>/sec</a:t>
            </a:r>
            <a:r>
              <a:rPr lang="en-US" sz="2400" baseline="30000" dirty="0"/>
              <a:t>2</a:t>
            </a:r>
            <a:endParaRPr lang="en-US" sz="2400" dirty="0"/>
          </a:p>
          <a:p>
            <a:r>
              <a:rPr lang="en-US" sz="2400" dirty="0"/>
              <a:t>(</a:t>
            </a:r>
            <a:r>
              <a:rPr lang="en-US" sz="2400" i="1" dirty="0"/>
              <a:t>That’s 14,050,000,000,000,000  ft</a:t>
            </a:r>
            <a:r>
              <a:rPr lang="en-US" sz="2400" i="1" baseline="30000" dirty="0"/>
              <a:t>3</a:t>
            </a:r>
            <a:r>
              <a:rPr lang="en-US" sz="2400" i="1" dirty="0"/>
              <a:t>/sec</a:t>
            </a:r>
            <a:r>
              <a:rPr lang="en-US" sz="2400" i="1" baseline="30000" dirty="0"/>
              <a:t>2</a:t>
            </a:r>
            <a:r>
              <a:rPr lang="en-US" sz="2400" i="1" dirty="0"/>
              <a:t>  </a:t>
            </a:r>
            <a:r>
              <a:rPr lang="en-US" sz="2400" dirty="0"/>
              <a:t>)</a:t>
            </a:r>
          </a:p>
        </p:txBody>
      </p:sp>
      <p:sp>
        <p:nvSpPr>
          <p:cNvPr id="7" name="TextBox 6">
            <a:extLst>
              <a:ext uri="{FF2B5EF4-FFF2-40B4-BE49-F238E27FC236}">
                <a16:creationId xmlns:a16="http://schemas.microsoft.com/office/drawing/2014/main" id="{82C6D92F-B0F2-407A-B635-83334CAB1FDB}"/>
              </a:ext>
            </a:extLst>
          </p:cNvPr>
          <p:cNvSpPr txBox="1"/>
          <p:nvPr/>
        </p:nvSpPr>
        <p:spPr>
          <a:xfrm>
            <a:off x="2715491" y="4226349"/>
            <a:ext cx="6954982" cy="369332"/>
          </a:xfrm>
          <a:prstGeom prst="rect">
            <a:avLst/>
          </a:prstGeom>
          <a:noFill/>
        </p:spPr>
        <p:txBody>
          <a:bodyPr wrap="square" rtlCol="0">
            <a:spAutoFit/>
          </a:bodyPr>
          <a:lstStyle/>
          <a:p>
            <a:r>
              <a:rPr lang="en-US" i="1" dirty="0">
                <a:solidFill>
                  <a:srgbClr val="FF0000"/>
                </a:solidFill>
              </a:rPr>
              <a:t>Note:  This value is a negative number (hence the negative sign)…</a:t>
            </a:r>
          </a:p>
        </p:txBody>
      </p:sp>
    </p:spTree>
    <p:extLst>
      <p:ext uri="{BB962C8B-B14F-4D97-AF65-F5344CB8AC3E}">
        <p14:creationId xmlns:p14="http://schemas.microsoft.com/office/powerpoint/2010/main" val="419412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DBCD510-8046-47F1-BF78-E3DF370BAA6A}"/>
              </a:ext>
            </a:extLst>
          </p:cNvPr>
          <p:cNvGrpSpPr>
            <a:grpSpLocks/>
          </p:cNvGrpSpPr>
          <p:nvPr/>
        </p:nvGrpSpPr>
        <p:grpSpPr bwMode="auto">
          <a:xfrm>
            <a:off x="7771028" y="1995055"/>
            <a:ext cx="3582772" cy="3442853"/>
            <a:chOff x="7240" y="10580"/>
            <a:chExt cx="3143" cy="2960"/>
          </a:xfrm>
        </p:grpSpPr>
        <p:sp>
          <p:nvSpPr>
            <p:cNvPr id="5" name="Oval 3">
              <a:extLst>
                <a:ext uri="{FF2B5EF4-FFF2-40B4-BE49-F238E27FC236}">
                  <a16:creationId xmlns:a16="http://schemas.microsoft.com/office/drawing/2014/main" id="{A2524242-9317-4553-BDF0-D2983DEE86E5}"/>
                </a:ext>
              </a:extLst>
            </p:cNvPr>
            <p:cNvSpPr>
              <a:spLocks noChangeArrowheads="1"/>
            </p:cNvSpPr>
            <p:nvPr/>
          </p:nvSpPr>
          <p:spPr bwMode="auto">
            <a:xfrm>
              <a:off x="8160" y="11440"/>
              <a:ext cx="1200" cy="1220"/>
            </a:xfrm>
            <a:prstGeom prst="ellipse">
              <a:avLst/>
            </a:prstGeom>
            <a:solidFill>
              <a:srgbClr val="FFFFFF"/>
            </a:solidFill>
            <a:ln w="9525">
              <a:solidFill>
                <a:srgbClr val="FF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Oval 4">
              <a:extLst>
                <a:ext uri="{FF2B5EF4-FFF2-40B4-BE49-F238E27FC236}">
                  <a16:creationId xmlns:a16="http://schemas.microsoft.com/office/drawing/2014/main" id="{FC70CDCE-B00E-448E-88DF-45D31A09D6E3}"/>
                </a:ext>
              </a:extLst>
            </p:cNvPr>
            <p:cNvSpPr>
              <a:spLocks noChangeArrowheads="1"/>
            </p:cNvSpPr>
            <p:nvPr/>
          </p:nvSpPr>
          <p:spPr bwMode="auto">
            <a:xfrm>
              <a:off x="7240" y="10580"/>
              <a:ext cx="3080" cy="2960"/>
            </a:xfrm>
            <a:prstGeom prst="ellipse">
              <a:avLst/>
            </a:prstGeom>
            <a:noFill/>
            <a:ln w="9525">
              <a:solidFill>
                <a:srgbClr val="008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Oval 6">
              <a:extLst>
                <a:ext uri="{FF2B5EF4-FFF2-40B4-BE49-F238E27FC236}">
                  <a16:creationId xmlns:a16="http://schemas.microsoft.com/office/drawing/2014/main" id="{CEE72AE6-EAE3-435C-8551-4F0AA0E47F66}"/>
                </a:ext>
              </a:extLst>
            </p:cNvPr>
            <p:cNvSpPr>
              <a:spLocks noChangeArrowheads="1"/>
            </p:cNvSpPr>
            <p:nvPr/>
          </p:nvSpPr>
          <p:spPr bwMode="auto">
            <a:xfrm>
              <a:off x="8100" y="1200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7">
              <a:extLst>
                <a:ext uri="{FF2B5EF4-FFF2-40B4-BE49-F238E27FC236}">
                  <a16:creationId xmlns:a16="http://schemas.microsoft.com/office/drawing/2014/main" id="{03DB17B2-EA40-4834-84C6-F06BB3C4E749}"/>
                </a:ext>
              </a:extLst>
            </p:cNvPr>
            <p:cNvSpPr>
              <a:spLocks noChangeArrowheads="1"/>
            </p:cNvSpPr>
            <p:nvPr/>
          </p:nvSpPr>
          <p:spPr bwMode="auto">
            <a:xfrm>
              <a:off x="10240" y="1196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Oval 8">
              <a:extLst>
                <a:ext uri="{FF2B5EF4-FFF2-40B4-BE49-F238E27FC236}">
                  <a16:creationId xmlns:a16="http://schemas.microsoft.com/office/drawing/2014/main" id="{FC141347-C24D-4B86-913D-58E67718CD59}"/>
                </a:ext>
              </a:extLst>
            </p:cNvPr>
            <p:cNvSpPr>
              <a:spLocks noChangeArrowheads="1"/>
            </p:cNvSpPr>
            <p:nvPr/>
          </p:nvSpPr>
          <p:spPr bwMode="auto">
            <a:xfrm>
              <a:off x="8620" y="11940"/>
              <a:ext cx="220" cy="220"/>
            </a:xfrm>
            <a:prstGeom prst="ellipse">
              <a:avLst/>
            </a:prstGeom>
            <a:solidFill>
              <a:srgbClr val="008000"/>
            </a:solidFill>
            <a:ln w="9525">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Slide Number Placeholder 1">
            <a:extLst>
              <a:ext uri="{FF2B5EF4-FFF2-40B4-BE49-F238E27FC236}">
                <a16:creationId xmlns:a16="http://schemas.microsoft.com/office/drawing/2014/main" id="{4AB2E9F0-02E7-49D3-BCF3-D3FA14B787D1}"/>
              </a:ext>
            </a:extLst>
          </p:cNvPr>
          <p:cNvSpPr>
            <a:spLocks noGrp="1"/>
          </p:cNvSpPr>
          <p:nvPr>
            <p:ph type="sldNum" sz="quarter" idx="12"/>
          </p:nvPr>
        </p:nvSpPr>
        <p:spPr/>
        <p:txBody>
          <a:bodyPr/>
          <a:lstStyle/>
          <a:p>
            <a:fld id="{9C383E37-3AA7-4A8A-88A8-91ABDFF32B6D}" type="slidenum">
              <a:rPr lang="en-US" smtClean="0"/>
              <a:t>20</a:t>
            </a:fld>
            <a:endParaRPr lang="en-US"/>
          </a:p>
        </p:txBody>
      </p:sp>
      <p:sp>
        <p:nvSpPr>
          <p:cNvPr id="11" name="TextBox 10">
            <a:extLst>
              <a:ext uri="{FF2B5EF4-FFF2-40B4-BE49-F238E27FC236}">
                <a16:creationId xmlns:a16="http://schemas.microsoft.com/office/drawing/2014/main" id="{71725444-DF60-4C8C-B49B-E3E19200DEEE}"/>
              </a:ext>
            </a:extLst>
          </p:cNvPr>
          <p:cNvSpPr txBox="1"/>
          <p:nvPr/>
        </p:nvSpPr>
        <p:spPr>
          <a:xfrm>
            <a:off x="2611734" y="216827"/>
            <a:ext cx="7134789" cy="646331"/>
          </a:xfrm>
          <a:prstGeom prst="rect">
            <a:avLst/>
          </a:prstGeom>
          <a:noFill/>
        </p:spPr>
        <p:txBody>
          <a:bodyPr wrap="square" rtlCol="0">
            <a:spAutoFit/>
          </a:bodyPr>
          <a:lstStyle/>
          <a:p>
            <a:pPr algn="ctr"/>
            <a:r>
              <a:rPr lang="en-US" sz="3600" dirty="0"/>
              <a:t>Orbital Transfers</a:t>
            </a:r>
          </a:p>
        </p:txBody>
      </p:sp>
      <p:sp>
        <p:nvSpPr>
          <p:cNvPr id="3" name="TextBox 2">
            <a:extLst>
              <a:ext uri="{FF2B5EF4-FFF2-40B4-BE49-F238E27FC236}">
                <a16:creationId xmlns:a16="http://schemas.microsoft.com/office/drawing/2014/main" id="{1B8303DD-9A00-40B8-873B-E07FC619B2B0}"/>
              </a:ext>
            </a:extLst>
          </p:cNvPr>
          <p:cNvSpPr txBox="1"/>
          <p:nvPr/>
        </p:nvSpPr>
        <p:spPr>
          <a:xfrm>
            <a:off x="910015" y="1304867"/>
            <a:ext cx="6381391" cy="3108543"/>
          </a:xfrm>
          <a:prstGeom prst="rect">
            <a:avLst/>
          </a:prstGeom>
          <a:noFill/>
        </p:spPr>
        <p:txBody>
          <a:bodyPr wrap="square" rtlCol="0">
            <a:spAutoFit/>
          </a:bodyPr>
          <a:lstStyle/>
          <a:p>
            <a:r>
              <a:rPr lang="en-US" sz="2800" dirty="0"/>
              <a:t>It is often necessary to move from one orbital altitude to another.  For example, the Space Shuttle would achieve a baseline orbit using its main engines, but then would have to fire its orbital maneuvering engines climb to the orbit of the space station.</a:t>
            </a:r>
          </a:p>
        </p:txBody>
      </p:sp>
      <p:sp>
        <p:nvSpPr>
          <p:cNvPr id="12" name="TextBox 11">
            <a:extLst>
              <a:ext uri="{FF2B5EF4-FFF2-40B4-BE49-F238E27FC236}">
                <a16:creationId xmlns:a16="http://schemas.microsoft.com/office/drawing/2014/main" id="{6D2E1AFE-6EC7-4828-B817-38470AB75808}"/>
              </a:ext>
            </a:extLst>
          </p:cNvPr>
          <p:cNvSpPr txBox="1"/>
          <p:nvPr/>
        </p:nvSpPr>
        <p:spPr>
          <a:xfrm>
            <a:off x="910014" y="4855119"/>
            <a:ext cx="6381391" cy="523220"/>
          </a:xfrm>
          <a:prstGeom prst="rect">
            <a:avLst/>
          </a:prstGeom>
          <a:noFill/>
        </p:spPr>
        <p:txBody>
          <a:bodyPr wrap="square" rtlCol="0">
            <a:spAutoFit/>
          </a:bodyPr>
          <a:lstStyle/>
          <a:p>
            <a:r>
              <a:rPr lang="en-US" sz="2800" dirty="0"/>
              <a:t>This requires a change in orbital energy. </a:t>
            </a:r>
          </a:p>
        </p:txBody>
      </p:sp>
      <p:sp>
        <p:nvSpPr>
          <p:cNvPr id="13" name="TextBox 12">
            <a:extLst>
              <a:ext uri="{FF2B5EF4-FFF2-40B4-BE49-F238E27FC236}">
                <a16:creationId xmlns:a16="http://schemas.microsoft.com/office/drawing/2014/main" id="{0E1F8448-2A01-4B85-8645-5DD54A409FF7}"/>
              </a:ext>
            </a:extLst>
          </p:cNvPr>
          <p:cNvSpPr txBox="1"/>
          <p:nvPr/>
        </p:nvSpPr>
        <p:spPr>
          <a:xfrm>
            <a:off x="10478194" y="1995055"/>
            <a:ext cx="1283413" cy="369332"/>
          </a:xfrm>
          <a:prstGeom prst="rect">
            <a:avLst/>
          </a:prstGeom>
          <a:noFill/>
        </p:spPr>
        <p:txBody>
          <a:bodyPr wrap="square" rtlCol="0">
            <a:spAutoFit/>
          </a:bodyPr>
          <a:lstStyle/>
          <a:p>
            <a:r>
              <a:rPr lang="en-US" dirty="0"/>
              <a:t>New Orbit</a:t>
            </a:r>
          </a:p>
        </p:txBody>
      </p:sp>
      <p:sp>
        <p:nvSpPr>
          <p:cNvPr id="14" name="TextBox 13">
            <a:extLst>
              <a:ext uri="{FF2B5EF4-FFF2-40B4-BE49-F238E27FC236}">
                <a16:creationId xmlns:a16="http://schemas.microsoft.com/office/drawing/2014/main" id="{4A5A870D-C81F-4116-A9ED-594B5EBCF298}"/>
              </a:ext>
            </a:extLst>
          </p:cNvPr>
          <p:cNvSpPr txBox="1"/>
          <p:nvPr/>
        </p:nvSpPr>
        <p:spPr>
          <a:xfrm>
            <a:off x="9344119" y="2674473"/>
            <a:ext cx="1457333" cy="369332"/>
          </a:xfrm>
          <a:prstGeom prst="rect">
            <a:avLst/>
          </a:prstGeom>
          <a:noFill/>
        </p:spPr>
        <p:txBody>
          <a:bodyPr wrap="square" rtlCol="0">
            <a:spAutoFit/>
          </a:bodyPr>
          <a:lstStyle/>
          <a:p>
            <a:r>
              <a:rPr lang="en-US" dirty="0"/>
              <a:t>Old Orbit</a:t>
            </a:r>
          </a:p>
        </p:txBody>
      </p:sp>
    </p:spTree>
    <p:extLst>
      <p:ext uri="{BB962C8B-B14F-4D97-AF65-F5344CB8AC3E}">
        <p14:creationId xmlns:p14="http://schemas.microsoft.com/office/powerpoint/2010/main" val="313886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4AB04C5-0B03-421E-8035-009F65C01EE8}"/>
              </a:ext>
            </a:extLst>
          </p:cNvPr>
          <p:cNvSpPr>
            <a:spLocks noGrp="1"/>
          </p:cNvSpPr>
          <p:nvPr>
            <p:ph type="sldNum" sz="quarter" idx="12"/>
          </p:nvPr>
        </p:nvSpPr>
        <p:spPr/>
        <p:txBody>
          <a:bodyPr/>
          <a:lstStyle/>
          <a:p>
            <a:fld id="{9C383E37-3AA7-4A8A-88A8-91ABDFF32B6D}" type="slidenum">
              <a:rPr lang="en-US" smtClean="0"/>
              <a:t>21</a:t>
            </a:fld>
            <a:endParaRPr lang="en-US"/>
          </a:p>
        </p:txBody>
      </p:sp>
      <p:sp>
        <p:nvSpPr>
          <p:cNvPr id="3" name="TextBox 2">
            <a:extLst>
              <a:ext uri="{FF2B5EF4-FFF2-40B4-BE49-F238E27FC236}">
                <a16:creationId xmlns:a16="http://schemas.microsoft.com/office/drawing/2014/main" id="{8A1360C9-3851-4AE2-92D4-44EE1ABC92C7}"/>
              </a:ext>
            </a:extLst>
          </p:cNvPr>
          <p:cNvSpPr txBox="1"/>
          <p:nvPr/>
        </p:nvSpPr>
        <p:spPr>
          <a:xfrm>
            <a:off x="1371601" y="1162930"/>
            <a:ext cx="9615054" cy="4893647"/>
          </a:xfrm>
          <a:prstGeom prst="rect">
            <a:avLst/>
          </a:prstGeom>
          <a:noFill/>
        </p:spPr>
        <p:txBody>
          <a:bodyPr wrap="square" rtlCol="0">
            <a:spAutoFit/>
          </a:bodyPr>
          <a:lstStyle/>
          <a:p>
            <a:r>
              <a:rPr lang="en-US" sz="2400" dirty="0"/>
              <a:t>The physics of changing orbital altitude can be a little confusing...</a:t>
            </a:r>
          </a:p>
          <a:p>
            <a:endParaRPr lang="en-US" sz="2400" dirty="0"/>
          </a:p>
          <a:p>
            <a:r>
              <a:rPr lang="en-US" sz="2400" dirty="0"/>
              <a:t>To drop to a </a:t>
            </a:r>
            <a:r>
              <a:rPr lang="en-US" sz="2400" b="1" dirty="0"/>
              <a:t>lower</a:t>
            </a:r>
            <a:r>
              <a:rPr lang="en-US" sz="2400" dirty="0"/>
              <a:t> orbit, engines are fired in a direction opposite of the spacecraft motion.  Intuitively, this should decrease the speed.  However, as the spacecraft “falls” to the new lower orbit, its velocity actually increases (remember, a spacecraft is a falling object, and falling objects pick up speed as they fall)</a:t>
            </a:r>
          </a:p>
          <a:p>
            <a:endParaRPr lang="en-US" sz="2400" dirty="0"/>
          </a:p>
          <a:p>
            <a:r>
              <a:rPr lang="en-US" sz="2400" dirty="0"/>
              <a:t>To go to a </a:t>
            </a:r>
            <a:r>
              <a:rPr lang="en-US" sz="2400" b="1" dirty="0"/>
              <a:t>higher</a:t>
            </a:r>
            <a:r>
              <a:rPr lang="en-US" sz="2400" dirty="0"/>
              <a:t> orbit, the engines are fired in the direction of motion.  However, just as a ball thrown straight up slows down as it rises, the spacecraft slows down as well.</a:t>
            </a:r>
          </a:p>
          <a:p>
            <a:endParaRPr lang="en-US" sz="2400" dirty="0"/>
          </a:p>
          <a:p>
            <a:r>
              <a:rPr lang="en-US" sz="2400" dirty="0"/>
              <a:t>Need proof?  Let’s look at the math for two </a:t>
            </a:r>
            <a:r>
              <a:rPr lang="en-US" sz="2400" u="sng" dirty="0"/>
              <a:t>circular</a:t>
            </a:r>
            <a:r>
              <a:rPr lang="en-US" sz="2400" dirty="0"/>
              <a:t> orbits…</a:t>
            </a:r>
          </a:p>
        </p:txBody>
      </p:sp>
      <p:sp>
        <p:nvSpPr>
          <p:cNvPr id="4" name="TextBox 3">
            <a:extLst>
              <a:ext uri="{FF2B5EF4-FFF2-40B4-BE49-F238E27FC236}">
                <a16:creationId xmlns:a16="http://schemas.microsoft.com/office/drawing/2014/main" id="{A6CE9AA1-E1B3-4716-83CA-BEEDCBD6B5FA}"/>
              </a:ext>
            </a:extLst>
          </p:cNvPr>
          <p:cNvSpPr txBox="1"/>
          <p:nvPr/>
        </p:nvSpPr>
        <p:spPr>
          <a:xfrm>
            <a:off x="2611734" y="216827"/>
            <a:ext cx="7134789" cy="646331"/>
          </a:xfrm>
          <a:prstGeom prst="rect">
            <a:avLst/>
          </a:prstGeom>
          <a:noFill/>
        </p:spPr>
        <p:txBody>
          <a:bodyPr wrap="square" rtlCol="0">
            <a:spAutoFit/>
          </a:bodyPr>
          <a:lstStyle/>
          <a:p>
            <a:pPr algn="ctr"/>
            <a:r>
              <a:rPr lang="en-US" sz="3600" dirty="0"/>
              <a:t>Orbital Transfers</a:t>
            </a:r>
          </a:p>
        </p:txBody>
      </p:sp>
    </p:spTree>
    <p:extLst>
      <p:ext uri="{BB962C8B-B14F-4D97-AF65-F5344CB8AC3E}">
        <p14:creationId xmlns:p14="http://schemas.microsoft.com/office/powerpoint/2010/main" val="304372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1D9BFD-E5E1-4191-8FA3-4C66147AA601}"/>
              </a:ext>
            </a:extLst>
          </p:cNvPr>
          <p:cNvSpPr>
            <a:spLocks noGrp="1"/>
          </p:cNvSpPr>
          <p:nvPr>
            <p:ph type="sldNum" sz="quarter" idx="12"/>
          </p:nvPr>
        </p:nvSpPr>
        <p:spPr>
          <a:xfrm>
            <a:off x="8625098" y="6366326"/>
            <a:ext cx="2743200" cy="365125"/>
          </a:xfrm>
        </p:spPr>
        <p:txBody>
          <a:bodyPr/>
          <a:lstStyle/>
          <a:p>
            <a:fld id="{9C383E37-3AA7-4A8A-88A8-91ABDFF32B6D}" type="slidenum">
              <a:rPr lang="en-US" smtClean="0"/>
              <a:t>22</a:t>
            </a:fld>
            <a:endParaRPr lang="en-US" dirty="0"/>
          </a:p>
        </p:txBody>
      </p:sp>
      <p:sp>
        <p:nvSpPr>
          <p:cNvPr id="3" name="TextBox 2">
            <a:extLst>
              <a:ext uri="{FF2B5EF4-FFF2-40B4-BE49-F238E27FC236}">
                <a16:creationId xmlns:a16="http://schemas.microsoft.com/office/drawing/2014/main" id="{F3B0B9A7-833B-4685-9C7F-BA9C00276F7C}"/>
              </a:ext>
            </a:extLst>
          </p:cNvPr>
          <p:cNvSpPr txBox="1"/>
          <p:nvPr/>
        </p:nvSpPr>
        <p:spPr>
          <a:xfrm>
            <a:off x="845122" y="401775"/>
            <a:ext cx="8257309" cy="1785104"/>
          </a:xfrm>
          <a:prstGeom prst="rect">
            <a:avLst/>
          </a:prstGeom>
          <a:noFill/>
        </p:spPr>
        <p:txBody>
          <a:bodyPr wrap="square" rtlCol="0">
            <a:spAutoFit/>
          </a:bodyPr>
          <a:lstStyle/>
          <a:p>
            <a:r>
              <a:rPr lang="en-US" sz="2000" b="1" dirty="0"/>
              <a:t>Circular Orbit A - </a:t>
            </a:r>
            <a:r>
              <a:rPr lang="en-US" sz="2000" b="1" u="sng" dirty="0"/>
              <a:t>200 miles</a:t>
            </a:r>
            <a:r>
              <a:rPr lang="en-US" sz="2000" b="1" dirty="0"/>
              <a:t> above the earth surface:</a:t>
            </a:r>
          </a:p>
          <a:p>
            <a:endParaRPr lang="en-US" dirty="0"/>
          </a:p>
          <a:p>
            <a:r>
              <a:rPr lang="en-US" dirty="0"/>
              <a:t>Orbital Altitude   =    200 mi  *   5,280 ft/mi    =   1,056,000 ft</a:t>
            </a:r>
          </a:p>
          <a:p>
            <a:r>
              <a:rPr lang="en-US" dirty="0"/>
              <a:t>Orbital Radius  =  1,056,000 ft   +   20,900,000 ft   =   21,956,000 ft </a:t>
            </a:r>
          </a:p>
          <a:p>
            <a:endParaRPr lang="en-US" dirty="0"/>
          </a:p>
          <a:p>
            <a:endParaRPr lang="en-US" dirty="0"/>
          </a:p>
        </p:txBody>
      </p:sp>
      <p:sp>
        <p:nvSpPr>
          <p:cNvPr id="5" name="TextBox 4">
            <a:extLst>
              <a:ext uri="{FF2B5EF4-FFF2-40B4-BE49-F238E27FC236}">
                <a16:creationId xmlns:a16="http://schemas.microsoft.com/office/drawing/2014/main" id="{CFE0C872-6929-42BA-802C-A4CAD23A8DC3}"/>
              </a:ext>
            </a:extLst>
          </p:cNvPr>
          <p:cNvSpPr txBox="1"/>
          <p:nvPr/>
        </p:nvSpPr>
        <p:spPr>
          <a:xfrm>
            <a:off x="893248" y="1763799"/>
            <a:ext cx="8257308" cy="1015663"/>
          </a:xfrm>
          <a:prstGeom prst="rect">
            <a:avLst/>
          </a:prstGeom>
          <a:noFill/>
        </p:spPr>
        <p:txBody>
          <a:bodyPr wrap="square" rtlCol="0">
            <a:spAutoFit/>
          </a:bodyPr>
          <a:lstStyle/>
          <a:p>
            <a:r>
              <a:rPr lang="en-US" sz="2000" dirty="0"/>
              <a:t>			     U		           14.05  x  10</a:t>
            </a:r>
            <a:r>
              <a:rPr lang="en-US" sz="2000" baseline="30000" dirty="0"/>
              <a:t>15</a:t>
            </a:r>
            <a:r>
              <a:rPr lang="en-US" sz="2000" dirty="0"/>
              <a:t>  ft</a:t>
            </a:r>
            <a:r>
              <a:rPr lang="en-US" sz="2000" baseline="30000" dirty="0"/>
              <a:t>3</a:t>
            </a:r>
            <a:r>
              <a:rPr lang="en-US" sz="2000" dirty="0"/>
              <a:t>/sec</a:t>
            </a:r>
            <a:r>
              <a:rPr lang="en-US" sz="2000" baseline="30000" dirty="0"/>
              <a:t>2</a:t>
            </a:r>
          </a:p>
          <a:p>
            <a:r>
              <a:rPr lang="en-US" sz="2000" dirty="0"/>
              <a:t>Velocity</a:t>
            </a:r>
            <a:r>
              <a:rPr lang="en-US" sz="2000" baseline="-25000" dirty="0"/>
              <a:t>Circular</a:t>
            </a:r>
            <a:r>
              <a:rPr lang="en-US" sz="2000" dirty="0"/>
              <a:t>  =                -----------------        =            ---------------------------------</a:t>
            </a:r>
          </a:p>
          <a:p>
            <a:r>
              <a:rPr lang="en-US" sz="2000" dirty="0"/>
              <a:t> 		            Orbit Radius 	                   21,956,000  ft</a:t>
            </a:r>
          </a:p>
        </p:txBody>
      </p:sp>
      <p:grpSp>
        <p:nvGrpSpPr>
          <p:cNvPr id="6" name="Group 5">
            <a:extLst>
              <a:ext uri="{FF2B5EF4-FFF2-40B4-BE49-F238E27FC236}">
                <a16:creationId xmlns:a16="http://schemas.microsoft.com/office/drawing/2014/main" id="{FDC464EF-1EA9-47FE-9E2E-40D451822C27}"/>
              </a:ext>
            </a:extLst>
          </p:cNvPr>
          <p:cNvGrpSpPr/>
          <p:nvPr/>
        </p:nvGrpSpPr>
        <p:grpSpPr>
          <a:xfrm>
            <a:off x="2885206" y="1742160"/>
            <a:ext cx="1918855" cy="1015664"/>
            <a:chOff x="2286000" y="5013126"/>
            <a:chExt cx="2867891" cy="1096728"/>
          </a:xfrm>
        </p:grpSpPr>
        <p:cxnSp>
          <p:nvCxnSpPr>
            <p:cNvPr id="7" name="Straight Connector 6">
              <a:extLst>
                <a:ext uri="{FF2B5EF4-FFF2-40B4-BE49-F238E27FC236}">
                  <a16:creationId xmlns:a16="http://schemas.microsoft.com/office/drawing/2014/main" id="{6D279A16-16A7-49C2-979A-DAC0996E448E}"/>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12AA777-C797-4D9D-A79D-AEE3538EB13D}"/>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5D8068F-7CEC-41DF-9EB0-05EA3F849957}"/>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6AB33A4-26DC-4C04-8E4E-CB226C6FFB84}"/>
                </a:ext>
              </a:extLst>
            </p:cNvPr>
            <p:cNvCxnSpPr>
              <a:cxnSpLocks/>
            </p:cNvCxnSpPr>
            <p:nvPr/>
          </p:nvCxnSpPr>
          <p:spPr>
            <a:xfrm>
              <a:off x="2978727" y="5031212"/>
              <a:ext cx="21751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70CC1DBA-F602-4624-A9B2-63B963032676}"/>
              </a:ext>
            </a:extLst>
          </p:cNvPr>
          <p:cNvGrpSpPr/>
          <p:nvPr/>
        </p:nvGrpSpPr>
        <p:grpSpPr>
          <a:xfrm>
            <a:off x="5584906" y="1723942"/>
            <a:ext cx="3039544" cy="1015664"/>
            <a:chOff x="2286000" y="5013126"/>
            <a:chExt cx="4542856" cy="1096728"/>
          </a:xfrm>
        </p:grpSpPr>
        <p:cxnSp>
          <p:nvCxnSpPr>
            <p:cNvPr id="12" name="Straight Connector 11">
              <a:extLst>
                <a:ext uri="{FF2B5EF4-FFF2-40B4-BE49-F238E27FC236}">
                  <a16:creationId xmlns:a16="http://schemas.microsoft.com/office/drawing/2014/main" id="{056808E2-4704-4BA4-B147-85BA9AC844AF}"/>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037F016-1C53-4FA6-B93C-C13054231048}"/>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72EF431-22CB-4711-A1AD-3D159AF04C00}"/>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B440DA7-E461-457C-A917-6456E32105C6}"/>
                </a:ext>
              </a:extLst>
            </p:cNvPr>
            <p:cNvCxnSpPr>
              <a:cxnSpLocks/>
            </p:cNvCxnSpPr>
            <p:nvPr/>
          </p:nvCxnSpPr>
          <p:spPr>
            <a:xfrm>
              <a:off x="2978726" y="5016251"/>
              <a:ext cx="38501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D9B485B5-44AC-4A71-9950-5962D61590AE}"/>
              </a:ext>
            </a:extLst>
          </p:cNvPr>
          <p:cNvSpPr txBox="1"/>
          <p:nvPr/>
        </p:nvSpPr>
        <p:spPr>
          <a:xfrm>
            <a:off x="889834" y="2886029"/>
            <a:ext cx="3186545" cy="369332"/>
          </a:xfrm>
          <a:prstGeom prst="rect">
            <a:avLst/>
          </a:prstGeom>
          <a:noFill/>
        </p:spPr>
        <p:txBody>
          <a:bodyPr wrap="square" rtlCol="0">
            <a:spAutoFit/>
          </a:bodyPr>
          <a:lstStyle/>
          <a:p>
            <a:r>
              <a:rPr lang="en-US" b="1" dirty="0">
                <a:solidFill>
                  <a:srgbClr val="FF0000"/>
                </a:solidFill>
              </a:rPr>
              <a:t>Velocity</a:t>
            </a:r>
            <a:r>
              <a:rPr lang="en-US" b="1" baseline="-25000" dirty="0">
                <a:solidFill>
                  <a:srgbClr val="FF0000"/>
                </a:solidFill>
              </a:rPr>
              <a:t>Circular</a:t>
            </a:r>
            <a:r>
              <a:rPr lang="en-US" b="1" dirty="0">
                <a:solidFill>
                  <a:srgbClr val="FF0000"/>
                </a:solidFill>
              </a:rPr>
              <a:t>  =   25,296  ft/sec</a:t>
            </a:r>
          </a:p>
        </p:txBody>
      </p:sp>
      <p:sp>
        <p:nvSpPr>
          <p:cNvPr id="18" name="TextBox 17">
            <a:extLst>
              <a:ext uri="{FF2B5EF4-FFF2-40B4-BE49-F238E27FC236}">
                <a16:creationId xmlns:a16="http://schemas.microsoft.com/office/drawing/2014/main" id="{A0175058-CCC1-429C-9478-9FA5C76AE0DF}"/>
              </a:ext>
            </a:extLst>
          </p:cNvPr>
          <p:cNvSpPr txBox="1"/>
          <p:nvPr/>
        </p:nvSpPr>
        <p:spPr>
          <a:xfrm>
            <a:off x="845121" y="3540446"/>
            <a:ext cx="8257309" cy="1785104"/>
          </a:xfrm>
          <a:prstGeom prst="rect">
            <a:avLst/>
          </a:prstGeom>
          <a:noFill/>
        </p:spPr>
        <p:txBody>
          <a:bodyPr wrap="square" rtlCol="0">
            <a:spAutoFit/>
          </a:bodyPr>
          <a:lstStyle/>
          <a:p>
            <a:r>
              <a:rPr lang="en-US" sz="2000" b="1" dirty="0"/>
              <a:t>Circular Orbit B - </a:t>
            </a:r>
            <a:r>
              <a:rPr lang="en-US" sz="2000" b="1" u="sng" dirty="0"/>
              <a:t>300 miles</a:t>
            </a:r>
            <a:r>
              <a:rPr lang="en-US" sz="2000" b="1" dirty="0"/>
              <a:t> above the earth surface:</a:t>
            </a:r>
          </a:p>
          <a:p>
            <a:endParaRPr lang="en-US" dirty="0"/>
          </a:p>
          <a:p>
            <a:r>
              <a:rPr lang="en-US" dirty="0"/>
              <a:t>Orbital Altitude   =    300 mi  *   5,280 ft/mi    =   1,584,000 ft</a:t>
            </a:r>
          </a:p>
          <a:p>
            <a:r>
              <a:rPr lang="en-US" dirty="0"/>
              <a:t>Orbital Radius  =  1,584,000 ft   +   20,900,000 ft   =   22,484,000 ft </a:t>
            </a:r>
          </a:p>
          <a:p>
            <a:endParaRPr lang="en-US" dirty="0"/>
          </a:p>
          <a:p>
            <a:endParaRPr lang="en-US" dirty="0"/>
          </a:p>
        </p:txBody>
      </p:sp>
      <p:sp>
        <p:nvSpPr>
          <p:cNvPr id="19" name="TextBox 18">
            <a:extLst>
              <a:ext uri="{FF2B5EF4-FFF2-40B4-BE49-F238E27FC236}">
                <a16:creationId xmlns:a16="http://schemas.microsoft.com/office/drawing/2014/main" id="{52019F6C-1C39-4F08-80F3-8D91AA0BFF3F}"/>
              </a:ext>
            </a:extLst>
          </p:cNvPr>
          <p:cNvSpPr txBox="1"/>
          <p:nvPr/>
        </p:nvSpPr>
        <p:spPr>
          <a:xfrm>
            <a:off x="893247" y="4860905"/>
            <a:ext cx="8257308" cy="1015663"/>
          </a:xfrm>
          <a:prstGeom prst="rect">
            <a:avLst/>
          </a:prstGeom>
          <a:noFill/>
        </p:spPr>
        <p:txBody>
          <a:bodyPr wrap="square" rtlCol="0">
            <a:spAutoFit/>
          </a:bodyPr>
          <a:lstStyle/>
          <a:p>
            <a:r>
              <a:rPr lang="en-US" sz="2000" dirty="0"/>
              <a:t>			     U		           14.05  x  10</a:t>
            </a:r>
            <a:r>
              <a:rPr lang="en-US" sz="2000" baseline="30000" dirty="0"/>
              <a:t>15</a:t>
            </a:r>
            <a:r>
              <a:rPr lang="en-US" sz="2000" dirty="0"/>
              <a:t>  ft</a:t>
            </a:r>
            <a:r>
              <a:rPr lang="en-US" sz="2000" baseline="30000" dirty="0"/>
              <a:t>3</a:t>
            </a:r>
            <a:r>
              <a:rPr lang="en-US" sz="2000" dirty="0"/>
              <a:t>/sec</a:t>
            </a:r>
            <a:r>
              <a:rPr lang="en-US" sz="2000" baseline="30000" dirty="0"/>
              <a:t>2</a:t>
            </a:r>
          </a:p>
          <a:p>
            <a:r>
              <a:rPr lang="en-US" sz="2000" dirty="0"/>
              <a:t>Velocity</a:t>
            </a:r>
            <a:r>
              <a:rPr lang="en-US" sz="2000" baseline="-25000" dirty="0"/>
              <a:t>Circular</a:t>
            </a:r>
            <a:r>
              <a:rPr lang="en-US" sz="2000" dirty="0"/>
              <a:t>  =                -----------------        =            ---------------------------------</a:t>
            </a:r>
          </a:p>
          <a:p>
            <a:r>
              <a:rPr lang="en-US" sz="2000" dirty="0"/>
              <a:t> 		            Orbit Radius 	                   22,484,000  ft</a:t>
            </a:r>
          </a:p>
        </p:txBody>
      </p:sp>
      <p:grpSp>
        <p:nvGrpSpPr>
          <p:cNvPr id="20" name="Group 19">
            <a:extLst>
              <a:ext uri="{FF2B5EF4-FFF2-40B4-BE49-F238E27FC236}">
                <a16:creationId xmlns:a16="http://schemas.microsoft.com/office/drawing/2014/main" id="{488CB14B-6B80-454E-980C-ABE850067775}"/>
              </a:ext>
            </a:extLst>
          </p:cNvPr>
          <p:cNvGrpSpPr/>
          <p:nvPr/>
        </p:nvGrpSpPr>
        <p:grpSpPr>
          <a:xfrm>
            <a:off x="2885205" y="4839266"/>
            <a:ext cx="1918855" cy="1015664"/>
            <a:chOff x="2286000" y="5013126"/>
            <a:chExt cx="2867891" cy="1096728"/>
          </a:xfrm>
        </p:grpSpPr>
        <p:cxnSp>
          <p:nvCxnSpPr>
            <p:cNvPr id="21" name="Straight Connector 20">
              <a:extLst>
                <a:ext uri="{FF2B5EF4-FFF2-40B4-BE49-F238E27FC236}">
                  <a16:creationId xmlns:a16="http://schemas.microsoft.com/office/drawing/2014/main" id="{93DFEE15-6D52-426C-B3D0-A89C4A2D6AB6}"/>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7F15BF4-8699-4A24-97B9-9A7F8CACC4F9}"/>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ADCFA29-2B3A-41EA-893B-C84576927517}"/>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EB75B19-4456-4BEE-82E1-115A039F6F59}"/>
                </a:ext>
              </a:extLst>
            </p:cNvPr>
            <p:cNvCxnSpPr>
              <a:cxnSpLocks/>
            </p:cNvCxnSpPr>
            <p:nvPr/>
          </p:nvCxnSpPr>
          <p:spPr>
            <a:xfrm>
              <a:off x="2978727" y="5031212"/>
              <a:ext cx="21751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B9A897BB-6E4E-46FC-87C5-8F5100591B82}"/>
              </a:ext>
            </a:extLst>
          </p:cNvPr>
          <p:cNvGrpSpPr/>
          <p:nvPr/>
        </p:nvGrpSpPr>
        <p:grpSpPr>
          <a:xfrm>
            <a:off x="5584905" y="4821048"/>
            <a:ext cx="3039544" cy="1015664"/>
            <a:chOff x="2286000" y="5013126"/>
            <a:chExt cx="4542856" cy="1096728"/>
          </a:xfrm>
        </p:grpSpPr>
        <p:cxnSp>
          <p:nvCxnSpPr>
            <p:cNvPr id="26" name="Straight Connector 25">
              <a:extLst>
                <a:ext uri="{FF2B5EF4-FFF2-40B4-BE49-F238E27FC236}">
                  <a16:creationId xmlns:a16="http://schemas.microsoft.com/office/drawing/2014/main" id="{C29A8270-6339-4D2F-BF26-4FF9F5445088}"/>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1AA6CC5-F96A-4870-B551-31E534F35BB7}"/>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BA663EE-A769-4061-ACB2-9E24AD5A3DDF}"/>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F385693-C7DC-4D4C-8523-CF4E60FBFEAD}"/>
                </a:ext>
              </a:extLst>
            </p:cNvPr>
            <p:cNvCxnSpPr>
              <a:cxnSpLocks/>
            </p:cNvCxnSpPr>
            <p:nvPr/>
          </p:nvCxnSpPr>
          <p:spPr>
            <a:xfrm>
              <a:off x="2978726" y="5016251"/>
              <a:ext cx="38501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Box 29">
            <a:extLst>
              <a:ext uri="{FF2B5EF4-FFF2-40B4-BE49-F238E27FC236}">
                <a16:creationId xmlns:a16="http://schemas.microsoft.com/office/drawing/2014/main" id="{B809EF85-5E84-43DB-87B0-5520BF83E8FB}"/>
              </a:ext>
            </a:extLst>
          </p:cNvPr>
          <p:cNvSpPr txBox="1"/>
          <p:nvPr/>
        </p:nvSpPr>
        <p:spPr>
          <a:xfrm>
            <a:off x="889833" y="5996994"/>
            <a:ext cx="3186545" cy="369332"/>
          </a:xfrm>
          <a:prstGeom prst="rect">
            <a:avLst/>
          </a:prstGeom>
          <a:noFill/>
        </p:spPr>
        <p:txBody>
          <a:bodyPr wrap="square" rtlCol="0">
            <a:spAutoFit/>
          </a:bodyPr>
          <a:lstStyle/>
          <a:p>
            <a:r>
              <a:rPr lang="en-US" b="1" dirty="0">
                <a:solidFill>
                  <a:srgbClr val="FF0000"/>
                </a:solidFill>
              </a:rPr>
              <a:t>Velocity</a:t>
            </a:r>
            <a:r>
              <a:rPr lang="en-US" b="1" baseline="-25000" dirty="0">
                <a:solidFill>
                  <a:srgbClr val="FF0000"/>
                </a:solidFill>
              </a:rPr>
              <a:t>Circular</a:t>
            </a:r>
            <a:r>
              <a:rPr lang="en-US" b="1" dirty="0">
                <a:solidFill>
                  <a:srgbClr val="FF0000"/>
                </a:solidFill>
              </a:rPr>
              <a:t>  =   24,998  ft/sec</a:t>
            </a:r>
          </a:p>
        </p:txBody>
      </p:sp>
      <p:sp>
        <p:nvSpPr>
          <p:cNvPr id="31" name="TextBox 30">
            <a:extLst>
              <a:ext uri="{FF2B5EF4-FFF2-40B4-BE49-F238E27FC236}">
                <a16:creationId xmlns:a16="http://schemas.microsoft.com/office/drawing/2014/main" id="{85A9C0EA-5174-4CDC-86EF-2D6496B76CBD}"/>
              </a:ext>
            </a:extLst>
          </p:cNvPr>
          <p:cNvSpPr txBox="1"/>
          <p:nvPr/>
        </p:nvSpPr>
        <p:spPr>
          <a:xfrm>
            <a:off x="9324906" y="2417061"/>
            <a:ext cx="2313709" cy="2246769"/>
          </a:xfrm>
          <a:prstGeom prst="rect">
            <a:avLst/>
          </a:prstGeom>
          <a:noFill/>
        </p:spPr>
        <p:txBody>
          <a:bodyPr wrap="square" rtlCol="0">
            <a:spAutoFit/>
          </a:bodyPr>
          <a:lstStyle/>
          <a:p>
            <a:r>
              <a:rPr lang="en-US" sz="2000" dirty="0">
                <a:solidFill>
                  <a:srgbClr val="FF0000"/>
                </a:solidFill>
              </a:rPr>
              <a:t>Sure enough, the velocity is lower for the higher orbit, even though we fired the rocket motor in the direction of motion.</a:t>
            </a:r>
          </a:p>
        </p:txBody>
      </p:sp>
    </p:spTree>
    <p:extLst>
      <p:ext uri="{BB962C8B-B14F-4D97-AF65-F5344CB8AC3E}">
        <p14:creationId xmlns:p14="http://schemas.microsoft.com/office/powerpoint/2010/main" val="2574823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EAAEEB-3635-4C9F-A3EF-2C49CACD5ED7}"/>
              </a:ext>
            </a:extLst>
          </p:cNvPr>
          <p:cNvSpPr>
            <a:spLocks noGrp="1"/>
          </p:cNvSpPr>
          <p:nvPr>
            <p:ph type="sldNum" sz="quarter" idx="12"/>
          </p:nvPr>
        </p:nvSpPr>
        <p:spPr/>
        <p:txBody>
          <a:bodyPr/>
          <a:lstStyle/>
          <a:p>
            <a:fld id="{9C383E37-3AA7-4A8A-88A8-91ABDFF32B6D}" type="slidenum">
              <a:rPr lang="en-US" smtClean="0"/>
              <a:t>23</a:t>
            </a:fld>
            <a:endParaRPr lang="en-US"/>
          </a:p>
        </p:txBody>
      </p:sp>
      <p:sp>
        <p:nvSpPr>
          <p:cNvPr id="3" name="TextBox 2">
            <a:extLst>
              <a:ext uri="{FF2B5EF4-FFF2-40B4-BE49-F238E27FC236}">
                <a16:creationId xmlns:a16="http://schemas.microsoft.com/office/drawing/2014/main" id="{440E7FA5-4DF2-4450-8F23-D6D75E63CA0E}"/>
              </a:ext>
            </a:extLst>
          </p:cNvPr>
          <p:cNvSpPr txBox="1"/>
          <p:nvPr/>
        </p:nvSpPr>
        <p:spPr>
          <a:xfrm>
            <a:off x="1094502" y="1488611"/>
            <a:ext cx="8728365" cy="2062103"/>
          </a:xfrm>
          <a:prstGeom prst="rect">
            <a:avLst/>
          </a:prstGeom>
          <a:noFill/>
        </p:spPr>
        <p:txBody>
          <a:bodyPr wrap="square" rtlCol="0">
            <a:spAutoFit/>
          </a:bodyPr>
          <a:lstStyle/>
          <a:p>
            <a:r>
              <a:rPr lang="en-US" sz="2000" b="1" dirty="0"/>
              <a:t>Orbit A (200 mi)</a:t>
            </a:r>
          </a:p>
          <a:p>
            <a:endParaRPr lang="en-US" dirty="0"/>
          </a:p>
          <a:p>
            <a:r>
              <a:rPr lang="en-US" dirty="0"/>
              <a:t>PE  =  </a:t>
            </a:r>
            <a:r>
              <a:rPr lang="en-US" dirty="0" err="1"/>
              <a:t>mgh</a:t>
            </a:r>
            <a:r>
              <a:rPr lang="en-US" dirty="0"/>
              <a:t>  =  62.1 </a:t>
            </a:r>
            <a:r>
              <a:rPr lang="en-US" dirty="0" err="1"/>
              <a:t>lb</a:t>
            </a:r>
            <a:r>
              <a:rPr lang="en-US" dirty="0"/>
              <a:t>*sec</a:t>
            </a:r>
            <a:r>
              <a:rPr lang="en-US" baseline="30000" dirty="0"/>
              <a:t>2</a:t>
            </a:r>
            <a:r>
              <a:rPr lang="en-US" dirty="0"/>
              <a:t>/ft   *  32.2 ft/sec</a:t>
            </a:r>
            <a:r>
              <a:rPr lang="en-US" baseline="30000" dirty="0"/>
              <a:t>2</a:t>
            </a:r>
            <a:r>
              <a:rPr lang="en-US" dirty="0"/>
              <a:t>   * 21,956,000 ft   =   43,912,000,000  ft*</a:t>
            </a:r>
            <a:r>
              <a:rPr lang="en-US" dirty="0" err="1"/>
              <a:t>lb</a:t>
            </a:r>
            <a:r>
              <a:rPr lang="en-US" dirty="0"/>
              <a:t>  </a:t>
            </a:r>
          </a:p>
          <a:p>
            <a:endParaRPr lang="en-US" dirty="0"/>
          </a:p>
          <a:p>
            <a:r>
              <a:rPr lang="en-US" dirty="0"/>
              <a:t>KE  =  ½ mV</a:t>
            </a:r>
            <a:r>
              <a:rPr lang="en-US" baseline="30000" dirty="0"/>
              <a:t>2</a:t>
            </a:r>
            <a:r>
              <a:rPr lang="en-US" dirty="0"/>
              <a:t>  =  ½ *  62.1 </a:t>
            </a:r>
            <a:r>
              <a:rPr lang="en-US" dirty="0" err="1"/>
              <a:t>lb</a:t>
            </a:r>
            <a:r>
              <a:rPr lang="en-US" dirty="0"/>
              <a:t>*sec</a:t>
            </a:r>
            <a:r>
              <a:rPr lang="en-US" baseline="30000" dirty="0"/>
              <a:t>2</a:t>
            </a:r>
            <a:r>
              <a:rPr lang="en-US" dirty="0"/>
              <a:t>/ft   *  (25,297  ft/sec)</a:t>
            </a:r>
            <a:r>
              <a:rPr lang="en-US" baseline="30000" dirty="0"/>
              <a:t>2</a:t>
            </a:r>
            <a:r>
              <a:rPr lang="en-US" dirty="0"/>
              <a:t>   =   19,872,286,211  ft*</a:t>
            </a:r>
            <a:r>
              <a:rPr lang="en-US" dirty="0" err="1"/>
              <a:t>lb</a:t>
            </a:r>
            <a:endParaRPr lang="en-US" dirty="0"/>
          </a:p>
          <a:p>
            <a:endParaRPr lang="en-US" dirty="0"/>
          </a:p>
          <a:p>
            <a:r>
              <a:rPr lang="en-US" b="1" dirty="0">
                <a:solidFill>
                  <a:srgbClr val="FF0000"/>
                </a:solidFill>
              </a:rPr>
              <a:t>TOTAL ENERGY   =   63,784,286,211  ft/</a:t>
            </a:r>
            <a:r>
              <a:rPr lang="en-US" b="1" dirty="0" err="1">
                <a:solidFill>
                  <a:srgbClr val="FF0000"/>
                </a:solidFill>
              </a:rPr>
              <a:t>lb</a:t>
            </a:r>
            <a:endParaRPr lang="en-US" b="1" dirty="0">
              <a:solidFill>
                <a:srgbClr val="FF0000"/>
              </a:solidFill>
            </a:endParaRPr>
          </a:p>
        </p:txBody>
      </p:sp>
      <p:sp>
        <p:nvSpPr>
          <p:cNvPr id="4" name="TextBox 3">
            <a:extLst>
              <a:ext uri="{FF2B5EF4-FFF2-40B4-BE49-F238E27FC236}">
                <a16:creationId xmlns:a16="http://schemas.microsoft.com/office/drawing/2014/main" id="{C087231B-D4BA-44B1-ACEC-2D75DBD16A3C}"/>
              </a:ext>
            </a:extLst>
          </p:cNvPr>
          <p:cNvSpPr txBox="1"/>
          <p:nvPr/>
        </p:nvSpPr>
        <p:spPr>
          <a:xfrm>
            <a:off x="983673" y="550251"/>
            <a:ext cx="9240981" cy="646331"/>
          </a:xfrm>
          <a:prstGeom prst="rect">
            <a:avLst/>
          </a:prstGeom>
          <a:noFill/>
        </p:spPr>
        <p:txBody>
          <a:bodyPr wrap="square" rtlCol="0">
            <a:spAutoFit/>
          </a:bodyPr>
          <a:lstStyle/>
          <a:p>
            <a:r>
              <a:rPr lang="en-US" dirty="0"/>
              <a:t>Lets assume a 2,000 </a:t>
            </a:r>
            <a:r>
              <a:rPr lang="en-US" dirty="0" err="1"/>
              <a:t>lb</a:t>
            </a:r>
            <a:r>
              <a:rPr lang="en-US" dirty="0"/>
              <a:t> spacecraft  (Mass = 62.1 </a:t>
            </a:r>
            <a:r>
              <a:rPr lang="en-US" dirty="0" err="1"/>
              <a:t>lb</a:t>
            </a:r>
            <a:r>
              <a:rPr lang="en-US" dirty="0"/>
              <a:t>*sec</a:t>
            </a:r>
            <a:r>
              <a:rPr lang="en-US" baseline="30000" dirty="0"/>
              <a:t>2</a:t>
            </a:r>
            <a:r>
              <a:rPr lang="en-US" dirty="0"/>
              <a:t>/ft – a.k.a. Slugs) and calculate the total energy (kinetic energy + potential energy) of the moving spacecraft:</a:t>
            </a:r>
          </a:p>
        </p:txBody>
      </p:sp>
      <p:sp>
        <p:nvSpPr>
          <p:cNvPr id="5" name="TextBox 4">
            <a:extLst>
              <a:ext uri="{FF2B5EF4-FFF2-40B4-BE49-F238E27FC236}">
                <a16:creationId xmlns:a16="http://schemas.microsoft.com/office/drawing/2014/main" id="{3F375CEA-3B32-480D-BE5E-00510E73F7F1}"/>
              </a:ext>
            </a:extLst>
          </p:cNvPr>
          <p:cNvSpPr txBox="1"/>
          <p:nvPr/>
        </p:nvSpPr>
        <p:spPr>
          <a:xfrm>
            <a:off x="1094501" y="3922480"/>
            <a:ext cx="8728365" cy="2062103"/>
          </a:xfrm>
          <a:prstGeom prst="rect">
            <a:avLst/>
          </a:prstGeom>
          <a:noFill/>
        </p:spPr>
        <p:txBody>
          <a:bodyPr wrap="square" rtlCol="0">
            <a:spAutoFit/>
          </a:bodyPr>
          <a:lstStyle/>
          <a:p>
            <a:r>
              <a:rPr lang="en-US" sz="2000" b="1" dirty="0"/>
              <a:t>Orbit B (300 mi)</a:t>
            </a:r>
          </a:p>
          <a:p>
            <a:endParaRPr lang="en-US" dirty="0"/>
          </a:p>
          <a:p>
            <a:r>
              <a:rPr lang="en-US" dirty="0"/>
              <a:t>PE  =  </a:t>
            </a:r>
            <a:r>
              <a:rPr lang="en-US" dirty="0" err="1"/>
              <a:t>mgh</a:t>
            </a:r>
            <a:r>
              <a:rPr lang="en-US" dirty="0"/>
              <a:t>  =  62.1 </a:t>
            </a:r>
            <a:r>
              <a:rPr lang="en-US" dirty="0" err="1"/>
              <a:t>lb</a:t>
            </a:r>
            <a:r>
              <a:rPr lang="en-US" dirty="0"/>
              <a:t>*sec</a:t>
            </a:r>
            <a:r>
              <a:rPr lang="en-US" baseline="30000" dirty="0"/>
              <a:t>2</a:t>
            </a:r>
            <a:r>
              <a:rPr lang="en-US" dirty="0"/>
              <a:t>/ft   *  32.2 ft/sec</a:t>
            </a:r>
            <a:r>
              <a:rPr lang="en-US" baseline="30000" dirty="0"/>
              <a:t>2</a:t>
            </a:r>
            <a:r>
              <a:rPr lang="en-US" dirty="0"/>
              <a:t>   * 22,484,000  ft   =   43,912,000,000  ft*</a:t>
            </a:r>
            <a:r>
              <a:rPr lang="en-US" dirty="0" err="1"/>
              <a:t>lb</a:t>
            </a:r>
            <a:r>
              <a:rPr lang="en-US" dirty="0"/>
              <a:t>  </a:t>
            </a:r>
          </a:p>
          <a:p>
            <a:endParaRPr lang="en-US" dirty="0"/>
          </a:p>
          <a:p>
            <a:r>
              <a:rPr lang="en-US" dirty="0"/>
              <a:t>KE  =  ½ mV</a:t>
            </a:r>
            <a:r>
              <a:rPr lang="en-US" baseline="30000" dirty="0"/>
              <a:t>2</a:t>
            </a:r>
            <a:r>
              <a:rPr lang="en-US" dirty="0"/>
              <a:t>  =  ½ *  62.1 </a:t>
            </a:r>
            <a:r>
              <a:rPr lang="en-US" dirty="0" err="1"/>
              <a:t>lb</a:t>
            </a:r>
            <a:r>
              <a:rPr lang="en-US" dirty="0"/>
              <a:t>*sec</a:t>
            </a:r>
            <a:r>
              <a:rPr lang="en-US" baseline="30000" dirty="0"/>
              <a:t>2</a:t>
            </a:r>
            <a:r>
              <a:rPr lang="en-US" dirty="0"/>
              <a:t>/ft   *  (24,998  ft/sec)</a:t>
            </a:r>
            <a:r>
              <a:rPr lang="en-US" baseline="30000" dirty="0"/>
              <a:t>2</a:t>
            </a:r>
            <a:r>
              <a:rPr lang="en-US" dirty="0"/>
              <a:t>   =   19,872,286,211  ft*</a:t>
            </a:r>
            <a:r>
              <a:rPr lang="en-US" dirty="0" err="1"/>
              <a:t>lb</a:t>
            </a:r>
            <a:endParaRPr lang="en-US" dirty="0"/>
          </a:p>
          <a:p>
            <a:endParaRPr lang="en-US" dirty="0"/>
          </a:p>
          <a:p>
            <a:r>
              <a:rPr lang="en-US" b="1" dirty="0">
                <a:solidFill>
                  <a:srgbClr val="FF0000"/>
                </a:solidFill>
              </a:rPr>
              <a:t>TOTAL ENERGY   =   64,374,832,422  ft/</a:t>
            </a:r>
            <a:r>
              <a:rPr lang="en-US" b="1" dirty="0" err="1">
                <a:solidFill>
                  <a:srgbClr val="FF0000"/>
                </a:solidFill>
              </a:rPr>
              <a:t>lb</a:t>
            </a:r>
            <a:endParaRPr lang="en-US" b="1" dirty="0">
              <a:solidFill>
                <a:srgbClr val="FF0000"/>
              </a:solidFill>
            </a:endParaRPr>
          </a:p>
        </p:txBody>
      </p:sp>
      <p:sp>
        <p:nvSpPr>
          <p:cNvPr id="6" name="TextBox 5">
            <a:extLst>
              <a:ext uri="{FF2B5EF4-FFF2-40B4-BE49-F238E27FC236}">
                <a16:creationId xmlns:a16="http://schemas.microsoft.com/office/drawing/2014/main" id="{7FC94F52-B1B1-4C79-8BBD-D90C9D380C1A}"/>
              </a:ext>
            </a:extLst>
          </p:cNvPr>
          <p:cNvSpPr txBox="1"/>
          <p:nvPr/>
        </p:nvSpPr>
        <p:spPr>
          <a:xfrm>
            <a:off x="9725884" y="2206805"/>
            <a:ext cx="1967352" cy="3416320"/>
          </a:xfrm>
          <a:prstGeom prst="rect">
            <a:avLst/>
          </a:prstGeom>
          <a:noFill/>
        </p:spPr>
        <p:txBody>
          <a:bodyPr wrap="square" rtlCol="0">
            <a:spAutoFit/>
          </a:bodyPr>
          <a:lstStyle/>
          <a:p>
            <a:r>
              <a:rPr lang="en-US" i="1" dirty="0">
                <a:solidFill>
                  <a:srgbClr val="FF0000"/>
                </a:solidFill>
              </a:rPr>
              <a:t>This shows that by firing the engine to raise the orbit, we ultimately do decrease the system velocity, but actually increase the total energy of the system, which makes some intuitive sense…</a:t>
            </a:r>
          </a:p>
        </p:txBody>
      </p:sp>
    </p:spTree>
    <p:extLst>
      <p:ext uri="{BB962C8B-B14F-4D97-AF65-F5344CB8AC3E}">
        <p14:creationId xmlns:p14="http://schemas.microsoft.com/office/powerpoint/2010/main" val="1858251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4AB04C5-0B03-421E-8035-009F65C01EE8}"/>
              </a:ext>
            </a:extLst>
          </p:cNvPr>
          <p:cNvSpPr>
            <a:spLocks noGrp="1"/>
          </p:cNvSpPr>
          <p:nvPr>
            <p:ph type="sldNum" sz="quarter" idx="12"/>
          </p:nvPr>
        </p:nvSpPr>
        <p:spPr/>
        <p:txBody>
          <a:bodyPr/>
          <a:lstStyle/>
          <a:p>
            <a:fld id="{9C383E37-3AA7-4A8A-88A8-91ABDFF32B6D}" type="slidenum">
              <a:rPr lang="en-US" smtClean="0"/>
              <a:t>24</a:t>
            </a:fld>
            <a:endParaRPr lang="en-US"/>
          </a:p>
        </p:txBody>
      </p:sp>
      <p:sp>
        <p:nvSpPr>
          <p:cNvPr id="3" name="TextBox 2">
            <a:extLst>
              <a:ext uri="{FF2B5EF4-FFF2-40B4-BE49-F238E27FC236}">
                <a16:creationId xmlns:a16="http://schemas.microsoft.com/office/drawing/2014/main" id="{8A1360C9-3851-4AE2-92D4-44EE1ABC92C7}"/>
              </a:ext>
            </a:extLst>
          </p:cNvPr>
          <p:cNvSpPr txBox="1"/>
          <p:nvPr/>
        </p:nvSpPr>
        <p:spPr>
          <a:xfrm>
            <a:off x="762223" y="1401556"/>
            <a:ext cx="7009956"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t>To change orbits, it is necessary to first place the spacecraft in to an intermediate transfer orbit.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rocket motor is fired and the spacecraft enters into a new elliptical orbit (blue).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Once the desired orbital altitude is reached, the rocket motor must be fired again to lock the spacecraft into the new desired orbit (green).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If the rocket motor is not fired, the spacecraft will stay stuck in the transfer orbit.</a:t>
            </a:r>
          </a:p>
        </p:txBody>
      </p:sp>
      <p:sp>
        <p:nvSpPr>
          <p:cNvPr id="4" name="TextBox 3">
            <a:extLst>
              <a:ext uri="{FF2B5EF4-FFF2-40B4-BE49-F238E27FC236}">
                <a16:creationId xmlns:a16="http://schemas.microsoft.com/office/drawing/2014/main" id="{A6CE9AA1-E1B3-4716-83CA-BEEDCBD6B5FA}"/>
              </a:ext>
            </a:extLst>
          </p:cNvPr>
          <p:cNvSpPr txBox="1"/>
          <p:nvPr/>
        </p:nvSpPr>
        <p:spPr>
          <a:xfrm>
            <a:off x="2611734" y="216827"/>
            <a:ext cx="7134789" cy="646331"/>
          </a:xfrm>
          <a:prstGeom prst="rect">
            <a:avLst/>
          </a:prstGeom>
          <a:noFill/>
        </p:spPr>
        <p:txBody>
          <a:bodyPr wrap="square" rtlCol="0">
            <a:spAutoFit/>
          </a:bodyPr>
          <a:lstStyle/>
          <a:p>
            <a:pPr algn="ctr"/>
            <a:r>
              <a:rPr lang="en-US" sz="3600" dirty="0"/>
              <a:t>Orbital Transfers</a:t>
            </a:r>
          </a:p>
        </p:txBody>
      </p:sp>
      <p:grpSp>
        <p:nvGrpSpPr>
          <p:cNvPr id="18" name="Group 17">
            <a:extLst>
              <a:ext uri="{FF2B5EF4-FFF2-40B4-BE49-F238E27FC236}">
                <a16:creationId xmlns:a16="http://schemas.microsoft.com/office/drawing/2014/main" id="{95E1BC07-7A51-4A0A-81E0-853D31EB8D61}"/>
              </a:ext>
            </a:extLst>
          </p:cNvPr>
          <p:cNvGrpSpPr/>
          <p:nvPr/>
        </p:nvGrpSpPr>
        <p:grpSpPr>
          <a:xfrm>
            <a:off x="7924800" y="1995055"/>
            <a:ext cx="3891603" cy="3575762"/>
            <a:chOff x="7478146" y="1785175"/>
            <a:chExt cx="4338257" cy="3785642"/>
          </a:xfrm>
        </p:grpSpPr>
        <p:sp>
          <p:nvSpPr>
            <p:cNvPr id="16" name="Oval 15">
              <a:extLst>
                <a:ext uri="{FF2B5EF4-FFF2-40B4-BE49-F238E27FC236}">
                  <a16:creationId xmlns:a16="http://schemas.microsoft.com/office/drawing/2014/main" id="{F6B1E1C9-CC0A-424F-A6C3-0B48682AA289}"/>
                </a:ext>
              </a:extLst>
            </p:cNvPr>
            <p:cNvSpPr>
              <a:spLocks noChangeArrowheads="1"/>
            </p:cNvSpPr>
            <p:nvPr/>
          </p:nvSpPr>
          <p:spPr bwMode="auto">
            <a:xfrm>
              <a:off x="8646129" y="2431331"/>
              <a:ext cx="3170274" cy="2602822"/>
            </a:xfrm>
            <a:prstGeom prst="ellipse">
              <a:avLst/>
            </a:pr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7" name="Group 6">
              <a:extLst>
                <a:ext uri="{FF2B5EF4-FFF2-40B4-BE49-F238E27FC236}">
                  <a16:creationId xmlns:a16="http://schemas.microsoft.com/office/drawing/2014/main" id="{4C024546-9BE2-4FE3-AA84-96A553555F0A}"/>
                </a:ext>
              </a:extLst>
            </p:cNvPr>
            <p:cNvGrpSpPr>
              <a:grpSpLocks/>
            </p:cNvGrpSpPr>
            <p:nvPr/>
          </p:nvGrpSpPr>
          <p:grpSpPr bwMode="auto">
            <a:xfrm>
              <a:off x="7478146" y="1835591"/>
              <a:ext cx="3930495" cy="3735226"/>
              <a:chOff x="7240" y="10580"/>
              <a:chExt cx="3080" cy="2960"/>
            </a:xfrm>
          </p:grpSpPr>
          <p:sp>
            <p:nvSpPr>
              <p:cNvPr id="11" name="Oval 10">
                <a:extLst>
                  <a:ext uri="{FF2B5EF4-FFF2-40B4-BE49-F238E27FC236}">
                    <a16:creationId xmlns:a16="http://schemas.microsoft.com/office/drawing/2014/main" id="{5DB2F617-B7B5-4A15-82D1-DE1D844EF521}"/>
                  </a:ext>
                </a:extLst>
              </p:cNvPr>
              <p:cNvSpPr>
                <a:spLocks noChangeArrowheads="1"/>
              </p:cNvSpPr>
              <p:nvPr/>
            </p:nvSpPr>
            <p:spPr bwMode="auto">
              <a:xfrm>
                <a:off x="8160" y="11440"/>
                <a:ext cx="1200" cy="1220"/>
              </a:xfrm>
              <a:prstGeom prst="ellipse">
                <a:avLst/>
              </a:prstGeom>
              <a:solidFill>
                <a:srgbClr val="FFFFFF"/>
              </a:solidFill>
              <a:ln w="38100">
                <a:solidFill>
                  <a:srgbClr val="FF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11">
                <a:extLst>
                  <a:ext uri="{FF2B5EF4-FFF2-40B4-BE49-F238E27FC236}">
                    <a16:creationId xmlns:a16="http://schemas.microsoft.com/office/drawing/2014/main" id="{80513389-3004-43BD-8FF9-F442AF964DEC}"/>
                  </a:ext>
                </a:extLst>
              </p:cNvPr>
              <p:cNvSpPr>
                <a:spLocks noChangeArrowheads="1"/>
              </p:cNvSpPr>
              <p:nvPr/>
            </p:nvSpPr>
            <p:spPr bwMode="auto">
              <a:xfrm>
                <a:off x="7240" y="10580"/>
                <a:ext cx="3080" cy="2960"/>
              </a:xfrm>
              <a:prstGeom prst="ellipse">
                <a:avLst/>
              </a:prstGeom>
              <a:noFill/>
              <a:ln w="38100">
                <a:solidFill>
                  <a:srgbClr val="008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Oval 12">
                <a:extLst>
                  <a:ext uri="{FF2B5EF4-FFF2-40B4-BE49-F238E27FC236}">
                    <a16:creationId xmlns:a16="http://schemas.microsoft.com/office/drawing/2014/main" id="{7C759345-CD56-4858-B7AB-008DB9BB9229}"/>
                  </a:ext>
                </a:extLst>
              </p:cNvPr>
              <p:cNvSpPr>
                <a:spLocks noChangeArrowheads="1"/>
              </p:cNvSpPr>
              <p:nvPr/>
            </p:nvSpPr>
            <p:spPr bwMode="auto">
              <a:xfrm>
                <a:off x="8100" y="1200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Oval 13">
                <a:extLst>
                  <a:ext uri="{FF2B5EF4-FFF2-40B4-BE49-F238E27FC236}">
                    <a16:creationId xmlns:a16="http://schemas.microsoft.com/office/drawing/2014/main" id="{88AB7C61-E0E0-46B9-B453-F04177EF823F}"/>
                  </a:ext>
                </a:extLst>
              </p:cNvPr>
              <p:cNvSpPr>
                <a:spLocks noChangeArrowheads="1"/>
              </p:cNvSpPr>
              <p:nvPr/>
            </p:nvSpPr>
            <p:spPr bwMode="auto">
              <a:xfrm>
                <a:off x="9967" y="11125"/>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Oval 14">
                <a:extLst>
                  <a:ext uri="{FF2B5EF4-FFF2-40B4-BE49-F238E27FC236}">
                    <a16:creationId xmlns:a16="http://schemas.microsoft.com/office/drawing/2014/main" id="{D149C4E0-2F75-44D9-9A5A-19816B90C53E}"/>
                  </a:ext>
                </a:extLst>
              </p:cNvPr>
              <p:cNvSpPr>
                <a:spLocks noChangeArrowheads="1"/>
              </p:cNvSpPr>
              <p:nvPr/>
            </p:nvSpPr>
            <p:spPr bwMode="auto">
              <a:xfrm>
                <a:off x="8620" y="11940"/>
                <a:ext cx="220" cy="220"/>
              </a:xfrm>
              <a:prstGeom prst="ellipse">
                <a:avLst/>
              </a:prstGeom>
              <a:solidFill>
                <a:srgbClr val="008000"/>
              </a:solidFill>
              <a:ln w="9525">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 name="TextBox 7">
              <a:extLst>
                <a:ext uri="{FF2B5EF4-FFF2-40B4-BE49-F238E27FC236}">
                  <a16:creationId xmlns:a16="http://schemas.microsoft.com/office/drawing/2014/main" id="{E87EEC86-3F1B-4EC3-9DF5-23410B899902}"/>
                </a:ext>
              </a:extLst>
            </p:cNvPr>
            <p:cNvSpPr txBox="1"/>
            <p:nvPr/>
          </p:nvSpPr>
          <p:spPr>
            <a:xfrm>
              <a:off x="10509730" y="1785175"/>
              <a:ext cx="1283413" cy="369332"/>
            </a:xfrm>
            <a:prstGeom prst="rect">
              <a:avLst/>
            </a:prstGeom>
            <a:noFill/>
          </p:spPr>
          <p:txBody>
            <a:bodyPr wrap="square" rtlCol="0">
              <a:spAutoFit/>
            </a:bodyPr>
            <a:lstStyle/>
            <a:p>
              <a:r>
                <a:rPr lang="en-US" dirty="0"/>
                <a:t>New Orbit</a:t>
              </a:r>
            </a:p>
          </p:txBody>
        </p:sp>
        <p:sp>
          <p:nvSpPr>
            <p:cNvPr id="9" name="TextBox 8">
              <a:extLst>
                <a:ext uri="{FF2B5EF4-FFF2-40B4-BE49-F238E27FC236}">
                  <a16:creationId xmlns:a16="http://schemas.microsoft.com/office/drawing/2014/main" id="{37951E62-1B3F-4E14-B993-7AC68D34CC69}"/>
                </a:ext>
              </a:extLst>
            </p:cNvPr>
            <p:cNvSpPr txBox="1"/>
            <p:nvPr/>
          </p:nvSpPr>
          <p:spPr>
            <a:xfrm>
              <a:off x="9582499" y="4377916"/>
              <a:ext cx="1457333" cy="369332"/>
            </a:xfrm>
            <a:prstGeom prst="rect">
              <a:avLst/>
            </a:prstGeom>
            <a:noFill/>
          </p:spPr>
          <p:txBody>
            <a:bodyPr wrap="square" rtlCol="0">
              <a:spAutoFit/>
            </a:bodyPr>
            <a:lstStyle/>
            <a:p>
              <a:r>
                <a:rPr lang="en-US" dirty="0"/>
                <a:t>Old Orbit</a:t>
              </a:r>
            </a:p>
          </p:txBody>
        </p:sp>
        <p:sp>
          <p:nvSpPr>
            <p:cNvPr id="10" name="TextBox 9">
              <a:extLst>
                <a:ext uri="{FF2B5EF4-FFF2-40B4-BE49-F238E27FC236}">
                  <a16:creationId xmlns:a16="http://schemas.microsoft.com/office/drawing/2014/main" id="{EA286BD0-45FD-4CDD-82D4-BC4368129770}"/>
                </a:ext>
              </a:extLst>
            </p:cNvPr>
            <p:cNvSpPr txBox="1"/>
            <p:nvPr/>
          </p:nvSpPr>
          <p:spPr>
            <a:xfrm>
              <a:off x="8452395" y="2154507"/>
              <a:ext cx="1672832" cy="369332"/>
            </a:xfrm>
            <a:prstGeom prst="rect">
              <a:avLst/>
            </a:prstGeom>
            <a:noFill/>
          </p:spPr>
          <p:txBody>
            <a:bodyPr wrap="square" rtlCol="0">
              <a:spAutoFit/>
            </a:bodyPr>
            <a:lstStyle/>
            <a:p>
              <a:r>
                <a:rPr lang="en-US" dirty="0"/>
                <a:t>Transfer Orbit</a:t>
              </a:r>
            </a:p>
          </p:txBody>
        </p:sp>
      </p:grpSp>
    </p:spTree>
    <p:extLst>
      <p:ext uri="{BB962C8B-B14F-4D97-AF65-F5344CB8AC3E}">
        <p14:creationId xmlns:p14="http://schemas.microsoft.com/office/powerpoint/2010/main" val="169351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B48D180-C4E8-4A5C-82EA-2FC3E93B249C}"/>
              </a:ext>
            </a:extLst>
          </p:cNvPr>
          <p:cNvSpPr>
            <a:spLocks noGrp="1"/>
          </p:cNvSpPr>
          <p:nvPr>
            <p:ph type="sldNum" sz="quarter" idx="12"/>
          </p:nvPr>
        </p:nvSpPr>
        <p:spPr/>
        <p:txBody>
          <a:bodyPr/>
          <a:lstStyle/>
          <a:p>
            <a:fld id="{9C383E37-3AA7-4A8A-88A8-91ABDFF32B6D}" type="slidenum">
              <a:rPr lang="en-US" smtClean="0"/>
              <a:t>25</a:t>
            </a:fld>
            <a:endParaRPr lang="en-US"/>
          </a:p>
        </p:txBody>
      </p:sp>
      <p:sp>
        <p:nvSpPr>
          <p:cNvPr id="3" name="TextBox 2">
            <a:extLst>
              <a:ext uri="{FF2B5EF4-FFF2-40B4-BE49-F238E27FC236}">
                <a16:creationId xmlns:a16="http://schemas.microsoft.com/office/drawing/2014/main" id="{986EAB4B-6C79-4178-AAC6-AE1C0CD8B5CF}"/>
              </a:ext>
            </a:extLst>
          </p:cNvPr>
          <p:cNvSpPr txBox="1"/>
          <p:nvPr/>
        </p:nvSpPr>
        <p:spPr>
          <a:xfrm>
            <a:off x="2611734" y="216827"/>
            <a:ext cx="7134789" cy="646331"/>
          </a:xfrm>
          <a:prstGeom prst="rect">
            <a:avLst/>
          </a:prstGeom>
          <a:noFill/>
        </p:spPr>
        <p:txBody>
          <a:bodyPr wrap="square" rtlCol="0">
            <a:spAutoFit/>
          </a:bodyPr>
          <a:lstStyle/>
          <a:p>
            <a:pPr algn="ctr"/>
            <a:r>
              <a:rPr lang="en-US" sz="3600" dirty="0"/>
              <a:t>Orbital Transfers</a:t>
            </a:r>
          </a:p>
        </p:txBody>
      </p:sp>
      <p:sp>
        <p:nvSpPr>
          <p:cNvPr id="4" name="TextBox 3">
            <a:extLst>
              <a:ext uri="{FF2B5EF4-FFF2-40B4-BE49-F238E27FC236}">
                <a16:creationId xmlns:a16="http://schemas.microsoft.com/office/drawing/2014/main" id="{6784BE97-8773-4A89-B7C7-5C564EC5B416}"/>
              </a:ext>
            </a:extLst>
          </p:cNvPr>
          <p:cNvSpPr txBox="1"/>
          <p:nvPr/>
        </p:nvSpPr>
        <p:spPr>
          <a:xfrm>
            <a:off x="808760" y="1236806"/>
            <a:ext cx="10413422" cy="3323987"/>
          </a:xfrm>
          <a:prstGeom prst="rect">
            <a:avLst/>
          </a:prstGeom>
          <a:noFill/>
        </p:spPr>
        <p:txBody>
          <a:bodyPr wrap="square" rtlCol="0">
            <a:spAutoFit/>
          </a:bodyPr>
          <a:lstStyle/>
          <a:p>
            <a:pPr marL="342900" indent="-342900">
              <a:buFont typeface="Arial" panose="020B0604020202020204" pitchFamily="34" charset="0"/>
              <a:buChar char="•"/>
            </a:pPr>
            <a:r>
              <a:rPr lang="en-US" sz="2400" dirty="0"/>
              <a:t>All of this rocket motor firing consumes fuel, and spacecraft can only carry a finite amount…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Fuel limitations means orbital maneuvering must be minimized.</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It also means that any maneuvering that is done, needs to be as efficient as possible. </a:t>
            </a:r>
          </a:p>
          <a:p>
            <a:pPr marL="342900" indent="-342900">
              <a:buFont typeface="Arial" panose="020B0604020202020204" pitchFamily="34" charset="0"/>
              <a:buChar char="•"/>
            </a:pP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0137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95147C-2974-4E86-8031-5563DBC01717}"/>
              </a:ext>
            </a:extLst>
          </p:cNvPr>
          <p:cNvSpPr>
            <a:spLocks noGrp="1"/>
          </p:cNvSpPr>
          <p:nvPr>
            <p:ph type="sldNum" sz="quarter" idx="12"/>
          </p:nvPr>
        </p:nvSpPr>
        <p:spPr/>
        <p:txBody>
          <a:bodyPr/>
          <a:lstStyle/>
          <a:p>
            <a:fld id="{9C383E37-3AA7-4A8A-88A8-91ABDFF32B6D}" type="slidenum">
              <a:rPr lang="en-US" smtClean="0"/>
              <a:t>26</a:t>
            </a:fld>
            <a:endParaRPr lang="en-US"/>
          </a:p>
        </p:txBody>
      </p:sp>
      <p:grpSp>
        <p:nvGrpSpPr>
          <p:cNvPr id="20" name="Group 19">
            <a:extLst>
              <a:ext uri="{FF2B5EF4-FFF2-40B4-BE49-F238E27FC236}">
                <a16:creationId xmlns:a16="http://schemas.microsoft.com/office/drawing/2014/main" id="{E5ED99C5-1A05-4637-B5DC-C065F14397AF}"/>
              </a:ext>
            </a:extLst>
          </p:cNvPr>
          <p:cNvGrpSpPr/>
          <p:nvPr/>
        </p:nvGrpSpPr>
        <p:grpSpPr>
          <a:xfrm>
            <a:off x="7478145" y="1785175"/>
            <a:ext cx="4314998" cy="3785642"/>
            <a:chOff x="6660727" y="1750675"/>
            <a:chExt cx="4314998" cy="3785642"/>
          </a:xfrm>
        </p:grpSpPr>
        <p:grpSp>
          <p:nvGrpSpPr>
            <p:cNvPr id="18" name="Group 17">
              <a:extLst>
                <a:ext uri="{FF2B5EF4-FFF2-40B4-BE49-F238E27FC236}">
                  <a16:creationId xmlns:a16="http://schemas.microsoft.com/office/drawing/2014/main" id="{0BEC2E2A-CA5D-4709-8A48-B9434DA48E89}"/>
                </a:ext>
              </a:extLst>
            </p:cNvPr>
            <p:cNvGrpSpPr/>
            <p:nvPr/>
          </p:nvGrpSpPr>
          <p:grpSpPr>
            <a:xfrm>
              <a:off x="7691393" y="2396831"/>
              <a:ext cx="3240782" cy="2925505"/>
              <a:chOff x="1600778" y="2450059"/>
              <a:chExt cx="3240782" cy="2925505"/>
            </a:xfrm>
          </p:grpSpPr>
          <p:sp>
            <p:nvSpPr>
              <p:cNvPr id="16" name="Oval 15">
                <a:extLst>
                  <a:ext uri="{FF2B5EF4-FFF2-40B4-BE49-F238E27FC236}">
                    <a16:creationId xmlns:a16="http://schemas.microsoft.com/office/drawing/2014/main" id="{30356955-EA45-4AD8-BBA5-798B74ED6485}"/>
                  </a:ext>
                </a:extLst>
              </p:cNvPr>
              <p:cNvSpPr>
                <a:spLocks noChangeArrowheads="1"/>
              </p:cNvSpPr>
              <p:nvPr/>
            </p:nvSpPr>
            <p:spPr bwMode="auto">
              <a:xfrm>
                <a:off x="1738096" y="2450059"/>
                <a:ext cx="2757125" cy="2602822"/>
              </a:xfrm>
              <a:prstGeom prst="ellipse">
                <a:avLst/>
              </a:pr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81FD9F08-6D9D-442D-8F6E-2FB1D9820194}"/>
                  </a:ext>
                </a:extLst>
              </p:cNvPr>
              <p:cNvSpPr/>
              <p:nvPr/>
            </p:nvSpPr>
            <p:spPr>
              <a:xfrm>
                <a:off x="1600778" y="3773442"/>
                <a:ext cx="3240782" cy="1602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3A37B615-E839-42D6-9D69-529E88A6AB65}"/>
                </a:ext>
              </a:extLst>
            </p:cNvPr>
            <p:cNvGrpSpPr>
              <a:grpSpLocks/>
            </p:cNvGrpSpPr>
            <p:nvPr/>
          </p:nvGrpSpPr>
          <p:grpSpPr bwMode="auto">
            <a:xfrm>
              <a:off x="6660727" y="1801091"/>
              <a:ext cx="4010891" cy="3735226"/>
              <a:chOff x="7240" y="10580"/>
              <a:chExt cx="3143" cy="2960"/>
            </a:xfrm>
          </p:grpSpPr>
          <p:sp>
            <p:nvSpPr>
              <p:cNvPr id="4" name="Oval 3">
                <a:extLst>
                  <a:ext uri="{FF2B5EF4-FFF2-40B4-BE49-F238E27FC236}">
                    <a16:creationId xmlns:a16="http://schemas.microsoft.com/office/drawing/2014/main" id="{8A6DA50B-5624-469E-A541-CD043B0DD2E8}"/>
                  </a:ext>
                </a:extLst>
              </p:cNvPr>
              <p:cNvSpPr>
                <a:spLocks noChangeArrowheads="1"/>
              </p:cNvSpPr>
              <p:nvPr/>
            </p:nvSpPr>
            <p:spPr bwMode="auto">
              <a:xfrm>
                <a:off x="8160" y="11440"/>
                <a:ext cx="1200" cy="1220"/>
              </a:xfrm>
              <a:prstGeom prst="ellipse">
                <a:avLst/>
              </a:prstGeom>
              <a:solidFill>
                <a:srgbClr val="FFFFFF"/>
              </a:solidFill>
              <a:ln w="38100">
                <a:solidFill>
                  <a:srgbClr val="FF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Oval 4">
                <a:extLst>
                  <a:ext uri="{FF2B5EF4-FFF2-40B4-BE49-F238E27FC236}">
                    <a16:creationId xmlns:a16="http://schemas.microsoft.com/office/drawing/2014/main" id="{D850BF7F-AF56-4AF3-8BF0-CDCA9E2FE204}"/>
                  </a:ext>
                </a:extLst>
              </p:cNvPr>
              <p:cNvSpPr>
                <a:spLocks noChangeArrowheads="1"/>
              </p:cNvSpPr>
              <p:nvPr/>
            </p:nvSpPr>
            <p:spPr bwMode="auto">
              <a:xfrm>
                <a:off x="7240" y="10580"/>
                <a:ext cx="3080" cy="2960"/>
              </a:xfrm>
              <a:prstGeom prst="ellipse">
                <a:avLst/>
              </a:prstGeom>
              <a:noFill/>
              <a:ln w="38100">
                <a:solidFill>
                  <a:srgbClr val="008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Oval 6">
                <a:extLst>
                  <a:ext uri="{FF2B5EF4-FFF2-40B4-BE49-F238E27FC236}">
                    <a16:creationId xmlns:a16="http://schemas.microsoft.com/office/drawing/2014/main" id="{11858840-0925-4AAC-A8D7-E26507B6FC26}"/>
                  </a:ext>
                </a:extLst>
              </p:cNvPr>
              <p:cNvSpPr>
                <a:spLocks noChangeArrowheads="1"/>
              </p:cNvSpPr>
              <p:nvPr/>
            </p:nvSpPr>
            <p:spPr bwMode="auto">
              <a:xfrm>
                <a:off x="8100" y="1200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Oval 7">
                <a:extLst>
                  <a:ext uri="{FF2B5EF4-FFF2-40B4-BE49-F238E27FC236}">
                    <a16:creationId xmlns:a16="http://schemas.microsoft.com/office/drawing/2014/main" id="{2B0DDC27-61E3-47F4-9F3C-1CD452037DCC}"/>
                  </a:ext>
                </a:extLst>
              </p:cNvPr>
              <p:cNvSpPr>
                <a:spLocks noChangeArrowheads="1"/>
              </p:cNvSpPr>
              <p:nvPr/>
            </p:nvSpPr>
            <p:spPr bwMode="auto">
              <a:xfrm>
                <a:off x="10240" y="1196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8">
                <a:extLst>
                  <a:ext uri="{FF2B5EF4-FFF2-40B4-BE49-F238E27FC236}">
                    <a16:creationId xmlns:a16="http://schemas.microsoft.com/office/drawing/2014/main" id="{5C36B4AC-6D69-422E-8057-0C187B231DD3}"/>
                  </a:ext>
                </a:extLst>
              </p:cNvPr>
              <p:cNvSpPr>
                <a:spLocks noChangeArrowheads="1"/>
              </p:cNvSpPr>
              <p:nvPr/>
            </p:nvSpPr>
            <p:spPr bwMode="auto">
              <a:xfrm>
                <a:off x="8620" y="11940"/>
                <a:ext cx="220" cy="220"/>
              </a:xfrm>
              <a:prstGeom prst="ellipse">
                <a:avLst/>
              </a:prstGeom>
              <a:solidFill>
                <a:srgbClr val="008000"/>
              </a:solidFill>
              <a:ln w="9525">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 name="TextBox 9">
              <a:extLst>
                <a:ext uri="{FF2B5EF4-FFF2-40B4-BE49-F238E27FC236}">
                  <a16:creationId xmlns:a16="http://schemas.microsoft.com/office/drawing/2014/main" id="{3E2416CC-6DD9-460C-B773-7D6DE25D4EEF}"/>
                </a:ext>
              </a:extLst>
            </p:cNvPr>
            <p:cNvSpPr txBox="1"/>
            <p:nvPr/>
          </p:nvSpPr>
          <p:spPr>
            <a:xfrm>
              <a:off x="9692312" y="1750675"/>
              <a:ext cx="1283413" cy="369332"/>
            </a:xfrm>
            <a:prstGeom prst="rect">
              <a:avLst/>
            </a:prstGeom>
            <a:noFill/>
          </p:spPr>
          <p:txBody>
            <a:bodyPr wrap="square" rtlCol="0">
              <a:spAutoFit/>
            </a:bodyPr>
            <a:lstStyle/>
            <a:p>
              <a:r>
                <a:rPr lang="en-US" dirty="0"/>
                <a:t>New Orbit</a:t>
              </a:r>
            </a:p>
          </p:txBody>
        </p:sp>
        <p:sp>
          <p:nvSpPr>
            <p:cNvPr id="11" name="TextBox 10">
              <a:extLst>
                <a:ext uri="{FF2B5EF4-FFF2-40B4-BE49-F238E27FC236}">
                  <a16:creationId xmlns:a16="http://schemas.microsoft.com/office/drawing/2014/main" id="{C60D5849-4A5A-493E-904C-07A737AE74C9}"/>
                </a:ext>
              </a:extLst>
            </p:cNvPr>
            <p:cNvSpPr txBox="1"/>
            <p:nvPr/>
          </p:nvSpPr>
          <p:spPr>
            <a:xfrm>
              <a:off x="7693126" y="4446144"/>
              <a:ext cx="1457333" cy="369332"/>
            </a:xfrm>
            <a:prstGeom prst="rect">
              <a:avLst/>
            </a:prstGeom>
            <a:noFill/>
          </p:spPr>
          <p:txBody>
            <a:bodyPr wrap="square" rtlCol="0">
              <a:spAutoFit/>
            </a:bodyPr>
            <a:lstStyle/>
            <a:p>
              <a:r>
                <a:rPr lang="en-US" dirty="0"/>
                <a:t>Old Orbit</a:t>
              </a:r>
            </a:p>
          </p:txBody>
        </p:sp>
        <p:sp>
          <p:nvSpPr>
            <p:cNvPr id="12" name="TextBox 11">
              <a:extLst>
                <a:ext uri="{FF2B5EF4-FFF2-40B4-BE49-F238E27FC236}">
                  <a16:creationId xmlns:a16="http://schemas.microsoft.com/office/drawing/2014/main" id="{5FF5DD11-4521-46E9-A6CC-10E76ECB9F94}"/>
                </a:ext>
              </a:extLst>
            </p:cNvPr>
            <p:cNvSpPr txBox="1"/>
            <p:nvPr/>
          </p:nvSpPr>
          <p:spPr>
            <a:xfrm>
              <a:off x="7634977" y="2120007"/>
              <a:ext cx="1672832" cy="369332"/>
            </a:xfrm>
            <a:prstGeom prst="rect">
              <a:avLst/>
            </a:prstGeom>
            <a:noFill/>
          </p:spPr>
          <p:txBody>
            <a:bodyPr wrap="square" rtlCol="0">
              <a:spAutoFit/>
            </a:bodyPr>
            <a:lstStyle/>
            <a:p>
              <a:r>
                <a:rPr lang="en-US" dirty="0"/>
                <a:t>Transfer Orbit</a:t>
              </a:r>
            </a:p>
          </p:txBody>
        </p:sp>
      </p:grpSp>
      <p:sp>
        <p:nvSpPr>
          <p:cNvPr id="13" name="TextBox 12">
            <a:extLst>
              <a:ext uri="{FF2B5EF4-FFF2-40B4-BE49-F238E27FC236}">
                <a16:creationId xmlns:a16="http://schemas.microsoft.com/office/drawing/2014/main" id="{C6FCE4BE-21BB-4FE9-8CCC-EA54C322815E}"/>
              </a:ext>
            </a:extLst>
          </p:cNvPr>
          <p:cNvSpPr txBox="1"/>
          <p:nvPr/>
        </p:nvSpPr>
        <p:spPr>
          <a:xfrm>
            <a:off x="2611734" y="216827"/>
            <a:ext cx="7134789" cy="646331"/>
          </a:xfrm>
          <a:prstGeom prst="rect">
            <a:avLst/>
          </a:prstGeom>
          <a:noFill/>
        </p:spPr>
        <p:txBody>
          <a:bodyPr wrap="square" rtlCol="0">
            <a:spAutoFit/>
          </a:bodyPr>
          <a:lstStyle/>
          <a:p>
            <a:pPr algn="ctr"/>
            <a:r>
              <a:rPr lang="en-US" sz="3600" dirty="0"/>
              <a:t>Orbital Transfers</a:t>
            </a:r>
          </a:p>
        </p:txBody>
      </p:sp>
      <p:sp>
        <p:nvSpPr>
          <p:cNvPr id="19" name="TextBox 18">
            <a:extLst>
              <a:ext uri="{FF2B5EF4-FFF2-40B4-BE49-F238E27FC236}">
                <a16:creationId xmlns:a16="http://schemas.microsoft.com/office/drawing/2014/main" id="{60A1AB13-7CA9-46DC-A889-16E020145D79}"/>
              </a:ext>
            </a:extLst>
          </p:cNvPr>
          <p:cNvSpPr txBox="1"/>
          <p:nvPr/>
        </p:nvSpPr>
        <p:spPr>
          <a:xfrm>
            <a:off x="717154" y="1224337"/>
            <a:ext cx="6126991" cy="1200329"/>
          </a:xfrm>
          <a:prstGeom prst="rect">
            <a:avLst/>
          </a:prstGeom>
          <a:noFill/>
        </p:spPr>
        <p:txBody>
          <a:bodyPr wrap="square" rtlCol="0">
            <a:spAutoFit/>
          </a:bodyPr>
          <a:lstStyle/>
          <a:p>
            <a:r>
              <a:rPr lang="en-US" sz="2400" dirty="0"/>
              <a:t>The minimum energy transfer orbit is known as a “</a:t>
            </a:r>
            <a:r>
              <a:rPr lang="en-US" sz="2400" b="1" dirty="0"/>
              <a:t>Hohmann Transfer</a:t>
            </a:r>
            <a:r>
              <a:rPr lang="en-US" sz="2400" dirty="0"/>
              <a:t>”.  It is named after the man who developed the concept.</a:t>
            </a:r>
          </a:p>
        </p:txBody>
      </p:sp>
      <p:sp>
        <p:nvSpPr>
          <p:cNvPr id="21" name="TextBox 20">
            <a:extLst>
              <a:ext uri="{FF2B5EF4-FFF2-40B4-BE49-F238E27FC236}">
                <a16:creationId xmlns:a16="http://schemas.microsoft.com/office/drawing/2014/main" id="{0EF0E550-F7E6-462D-B725-61DAFDABB5B9}"/>
              </a:ext>
            </a:extLst>
          </p:cNvPr>
          <p:cNvSpPr txBox="1"/>
          <p:nvPr/>
        </p:nvSpPr>
        <p:spPr>
          <a:xfrm>
            <a:off x="717154" y="2731820"/>
            <a:ext cx="6126991" cy="1569660"/>
          </a:xfrm>
          <a:prstGeom prst="rect">
            <a:avLst/>
          </a:prstGeom>
          <a:noFill/>
        </p:spPr>
        <p:txBody>
          <a:bodyPr wrap="square" rtlCol="0">
            <a:spAutoFit/>
          </a:bodyPr>
          <a:lstStyle/>
          <a:p>
            <a:r>
              <a:rPr lang="en-US" sz="2400" dirty="0"/>
              <a:t>The Hohmann Transfer Orbit is an elliptical orbit with the perigee at the altitude of the initial lower orbit, and an apogee at the altitude of the desired higher orbit.</a:t>
            </a:r>
          </a:p>
        </p:txBody>
      </p:sp>
      <p:sp>
        <p:nvSpPr>
          <p:cNvPr id="22" name="TextBox 21">
            <a:extLst>
              <a:ext uri="{FF2B5EF4-FFF2-40B4-BE49-F238E27FC236}">
                <a16:creationId xmlns:a16="http://schemas.microsoft.com/office/drawing/2014/main" id="{913CABFA-DBB0-4614-BCA0-D38960C19459}"/>
              </a:ext>
            </a:extLst>
          </p:cNvPr>
          <p:cNvSpPr txBox="1"/>
          <p:nvPr/>
        </p:nvSpPr>
        <p:spPr>
          <a:xfrm>
            <a:off x="717153" y="4524390"/>
            <a:ext cx="6126991" cy="1569660"/>
          </a:xfrm>
          <a:prstGeom prst="rect">
            <a:avLst/>
          </a:prstGeom>
          <a:noFill/>
        </p:spPr>
        <p:txBody>
          <a:bodyPr wrap="square" rtlCol="0">
            <a:spAutoFit/>
          </a:bodyPr>
          <a:lstStyle/>
          <a:p>
            <a:r>
              <a:rPr lang="en-US" sz="2400" dirty="0"/>
              <a:t>Hohmann Transfers are also used to get from a higher orbit to a lower orbit.  The rocket engines are fired to decrease the speed of the spacecraft.</a:t>
            </a:r>
          </a:p>
        </p:txBody>
      </p:sp>
    </p:spTree>
    <p:extLst>
      <p:ext uri="{BB962C8B-B14F-4D97-AF65-F5344CB8AC3E}">
        <p14:creationId xmlns:p14="http://schemas.microsoft.com/office/powerpoint/2010/main" val="259066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AF5B84-330E-4BE7-B159-77EA70CF7A3F}"/>
              </a:ext>
            </a:extLst>
          </p:cNvPr>
          <p:cNvSpPr>
            <a:spLocks noGrp="1"/>
          </p:cNvSpPr>
          <p:nvPr>
            <p:ph type="sldNum" sz="quarter" idx="12"/>
          </p:nvPr>
        </p:nvSpPr>
        <p:spPr/>
        <p:txBody>
          <a:bodyPr/>
          <a:lstStyle/>
          <a:p>
            <a:fld id="{9C383E37-3AA7-4A8A-88A8-91ABDFF32B6D}" type="slidenum">
              <a:rPr lang="en-US" smtClean="0"/>
              <a:t>27</a:t>
            </a:fld>
            <a:endParaRPr lang="en-US"/>
          </a:p>
        </p:txBody>
      </p:sp>
      <p:sp>
        <p:nvSpPr>
          <p:cNvPr id="3" name="TextBox 2">
            <a:extLst>
              <a:ext uri="{FF2B5EF4-FFF2-40B4-BE49-F238E27FC236}">
                <a16:creationId xmlns:a16="http://schemas.microsoft.com/office/drawing/2014/main" id="{B60A5491-EF6A-4B6C-8953-0335F47B53C4}"/>
              </a:ext>
            </a:extLst>
          </p:cNvPr>
          <p:cNvSpPr txBox="1"/>
          <p:nvPr/>
        </p:nvSpPr>
        <p:spPr>
          <a:xfrm>
            <a:off x="1039092" y="313809"/>
            <a:ext cx="9684326" cy="1200329"/>
          </a:xfrm>
          <a:prstGeom prst="rect">
            <a:avLst/>
          </a:prstGeom>
          <a:noFill/>
        </p:spPr>
        <p:txBody>
          <a:bodyPr wrap="square" rtlCol="0">
            <a:spAutoFit/>
          </a:bodyPr>
          <a:lstStyle/>
          <a:p>
            <a:pPr algn="ctr"/>
            <a:r>
              <a:rPr lang="en-US" sz="3600" dirty="0"/>
              <a:t>Calculating the Delta-V to change from one Circular Orbit to Another</a:t>
            </a:r>
          </a:p>
        </p:txBody>
      </p:sp>
      <p:sp>
        <p:nvSpPr>
          <p:cNvPr id="4" name="TextBox 3">
            <a:extLst>
              <a:ext uri="{FF2B5EF4-FFF2-40B4-BE49-F238E27FC236}">
                <a16:creationId xmlns:a16="http://schemas.microsoft.com/office/drawing/2014/main" id="{28B6C89E-058F-4C8C-BC84-A65D49CDBD87}"/>
              </a:ext>
            </a:extLst>
          </p:cNvPr>
          <p:cNvSpPr txBox="1"/>
          <p:nvPr/>
        </p:nvSpPr>
        <p:spPr>
          <a:xfrm>
            <a:off x="1039092" y="1995055"/>
            <a:ext cx="10314708" cy="4247317"/>
          </a:xfrm>
          <a:prstGeom prst="rect">
            <a:avLst/>
          </a:prstGeom>
          <a:noFill/>
        </p:spPr>
        <p:txBody>
          <a:bodyPr wrap="square" rtlCol="0">
            <a:spAutoFit/>
          </a:bodyPr>
          <a:lstStyle/>
          <a:p>
            <a:r>
              <a:rPr lang="en-US" dirty="0"/>
              <a:t>Step 1 – Calculate the orbital velocity for the original orbit</a:t>
            </a:r>
          </a:p>
          <a:p>
            <a:r>
              <a:rPr lang="en-US" dirty="0"/>
              <a:t>Step 2 – Calculate the orbital velocity for the desired new orbit</a:t>
            </a:r>
          </a:p>
          <a:p>
            <a:r>
              <a:rPr lang="en-US" dirty="0"/>
              <a:t>Step 3 – Calculate the energy (E) of the transfer orbit</a:t>
            </a:r>
          </a:p>
          <a:p>
            <a:r>
              <a:rPr lang="en-US" dirty="0"/>
              <a:t>Step 4 – Rearrange the generic energy equation to solve for velocity at the perigee of the transfer orbit</a:t>
            </a:r>
          </a:p>
          <a:p>
            <a:pPr marL="1200150" lvl="2" indent="-285750">
              <a:buFont typeface="Arial" panose="020B0604020202020204" pitchFamily="34" charset="0"/>
              <a:buChar char="•"/>
            </a:pPr>
            <a:r>
              <a:rPr lang="en-US" dirty="0"/>
              <a:t>Use the energy (E) calculated in Step 3 along with the perigee altitude to calculate the velocity needed to enter into the transfer orbit</a:t>
            </a:r>
          </a:p>
          <a:p>
            <a:pPr marL="1200150" lvl="2" indent="-285750">
              <a:buFont typeface="Arial" panose="020B0604020202020204" pitchFamily="34" charset="0"/>
              <a:buChar char="•"/>
            </a:pPr>
            <a:r>
              <a:rPr lang="en-US" dirty="0"/>
              <a:t>Use the energy (E) calculated in Step 3 along with the apogee altitude to calculate the velocity at the transfer ellipses apogee</a:t>
            </a:r>
          </a:p>
          <a:p>
            <a:r>
              <a:rPr lang="en-US" dirty="0"/>
              <a:t>Step 5 – Calculate the velocity changes needed at perigee and apogee</a:t>
            </a:r>
          </a:p>
          <a:p>
            <a:pPr marL="1200150" lvl="2" indent="-285750">
              <a:buFont typeface="Arial" panose="020B0604020202020204" pitchFamily="34" charset="0"/>
              <a:buChar char="•"/>
            </a:pPr>
            <a:r>
              <a:rPr lang="en-US" dirty="0"/>
              <a:t>Delta-V needed to enter the transfer orbit is the difference between the velocity at the perigee point for the transfer orbit and the velocity for the lower circular orbit</a:t>
            </a:r>
          </a:p>
          <a:p>
            <a:pPr marL="1200150" lvl="2" indent="-285750">
              <a:buFont typeface="Arial" panose="020B0604020202020204" pitchFamily="34" charset="0"/>
              <a:buChar char="•"/>
            </a:pPr>
            <a:r>
              <a:rPr lang="en-US" dirty="0"/>
              <a:t>Delta-V needed to exit the transfer orbit is the difference between the velocity for the upper circular destination orbit and the apogee point for the transfer orbit</a:t>
            </a:r>
          </a:p>
          <a:p>
            <a:r>
              <a:rPr lang="en-US" dirty="0"/>
              <a:t>Step 6 – Calculate the total Delta-V needed by adding the Delta-V’s from Step 5</a:t>
            </a:r>
          </a:p>
          <a:p>
            <a:r>
              <a:rPr lang="en-US" dirty="0"/>
              <a:t> </a:t>
            </a:r>
          </a:p>
        </p:txBody>
      </p:sp>
    </p:spTree>
    <p:extLst>
      <p:ext uri="{BB962C8B-B14F-4D97-AF65-F5344CB8AC3E}">
        <p14:creationId xmlns:p14="http://schemas.microsoft.com/office/powerpoint/2010/main" val="190360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1245C8-83BB-405A-9638-032602DCE1B0}"/>
              </a:ext>
            </a:extLst>
          </p:cNvPr>
          <p:cNvSpPr>
            <a:spLocks noGrp="1"/>
          </p:cNvSpPr>
          <p:nvPr>
            <p:ph type="sldNum" sz="quarter" idx="12"/>
          </p:nvPr>
        </p:nvSpPr>
        <p:spPr/>
        <p:txBody>
          <a:bodyPr/>
          <a:lstStyle/>
          <a:p>
            <a:fld id="{9C383E37-3AA7-4A8A-88A8-91ABDFF32B6D}" type="slidenum">
              <a:rPr lang="en-US" smtClean="0"/>
              <a:t>28</a:t>
            </a:fld>
            <a:endParaRPr lang="en-US"/>
          </a:p>
        </p:txBody>
      </p:sp>
      <p:sp>
        <p:nvSpPr>
          <p:cNvPr id="3" name="TextBox 2">
            <a:extLst>
              <a:ext uri="{FF2B5EF4-FFF2-40B4-BE49-F238E27FC236}">
                <a16:creationId xmlns:a16="http://schemas.microsoft.com/office/drawing/2014/main" id="{38C63D6E-8102-4895-898D-1A8613CEA6BA}"/>
              </a:ext>
            </a:extLst>
          </p:cNvPr>
          <p:cNvSpPr txBox="1"/>
          <p:nvPr/>
        </p:nvSpPr>
        <p:spPr>
          <a:xfrm>
            <a:off x="2611734" y="216827"/>
            <a:ext cx="7134789" cy="646331"/>
          </a:xfrm>
          <a:prstGeom prst="rect">
            <a:avLst/>
          </a:prstGeom>
          <a:noFill/>
        </p:spPr>
        <p:txBody>
          <a:bodyPr wrap="square" rtlCol="0">
            <a:spAutoFit/>
          </a:bodyPr>
          <a:lstStyle/>
          <a:p>
            <a:pPr algn="ctr"/>
            <a:r>
              <a:rPr lang="en-US" sz="3600" dirty="0"/>
              <a:t>Sample Calculation</a:t>
            </a:r>
          </a:p>
        </p:txBody>
      </p:sp>
      <p:sp>
        <p:nvSpPr>
          <p:cNvPr id="4" name="TextBox 3">
            <a:extLst>
              <a:ext uri="{FF2B5EF4-FFF2-40B4-BE49-F238E27FC236}">
                <a16:creationId xmlns:a16="http://schemas.microsoft.com/office/drawing/2014/main" id="{28D2C0C7-2D67-4CA1-87BD-9E786C10436F}"/>
              </a:ext>
            </a:extLst>
          </p:cNvPr>
          <p:cNvSpPr txBox="1"/>
          <p:nvPr/>
        </p:nvSpPr>
        <p:spPr>
          <a:xfrm>
            <a:off x="1191491" y="2136338"/>
            <a:ext cx="6968836" cy="2585323"/>
          </a:xfrm>
          <a:prstGeom prst="rect">
            <a:avLst/>
          </a:prstGeom>
          <a:noFill/>
        </p:spPr>
        <p:txBody>
          <a:bodyPr wrap="square" rtlCol="0">
            <a:spAutoFit/>
          </a:bodyPr>
          <a:lstStyle/>
          <a:p>
            <a:r>
              <a:rPr lang="en-US" dirty="0"/>
              <a:t>Step 1 &amp; Step 2 –</a:t>
            </a:r>
          </a:p>
          <a:p>
            <a:endParaRPr lang="en-US" b="1" dirty="0">
              <a:solidFill>
                <a:srgbClr val="FF0000"/>
              </a:solidFill>
            </a:endParaRPr>
          </a:p>
          <a:p>
            <a:r>
              <a:rPr lang="en-US" dirty="0"/>
              <a:t>We will use the orbital velocities calculated in Slide 21</a:t>
            </a:r>
          </a:p>
          <a:p>
            <a:endParaRPr lang="en-US" b="1" dirty="0">
              <a:solidFill>
                <a:srgbClr val="FF0000"/>
              </a:solidFill>
            </a:endParaRPr>
          </a:p>
          <a:p>
            <a:r>
              <a:rPr lang="en-US" b="1" dirty="0">
                <a:solidFill>
                  <a:srgbClr val="FF0000"/>
                </a:solidFill>
              </a:rPr>
              <a:t>	200 mi </a:t>
            </a:r>
            <a:r>
              <a:rPr lang="en-US" b="1" dirty="0" err="1">
                <a:solidFill>
                  <a:srgbClr val="FF0000"/>
                </a:solidFill>
              </a:rPr>
              <a:t>Velocity</a:t>
            </a:r>
            <a:r>
              <a:rPr lang="en-US" b="1" baseline="-25000" dirty="0" err="1">
                <a:solidFill>
                  <a:srgbClr val="FF0000"/>
                </a:solidFill>
              </a:rPr>
              <a:t>Circular</a:t>
            </a:r>
            <a:r>
              <a:rPr lang="en-US" b="1" dirty="0">
                <a:solidFill>
                  <a:srgbClr val="FF0000"/>
                </a:solidFill>
              </a:rPr>
              <a:t>  =   25,296  ft/sec</a:t>
            </a:r>
          </a:p>
          <a:p>
            <a:endParaRPr lang="en-US" dirty="0"/>
          </a:p>
          <a:p>
            <a:r>
              <a:rPr lang="en-US" b="1" dirty="0">
                <a:solidFill>
                  <a:srgbClr val="FF0000"/>
                </a:solidFill>
              </a:rPr>
              <a:t>	300 mi </a:t>
            </a:r>
            <a:r>
              <a:rPr lang="en-US" b="1" dirty="0" err="1">
                <a:solidFill>
                  <a:srgbClr val="FF0000"/>
                </a:solidFill>
              </a:rPr>
              <a:t>Velocity</a:t>
            </a:r>
            <a:r>
              <a:rPr lang="en-US" b="1" baseline="-25000" dirty="0" err="1">
                <a:solidFill>
                  <a:srgbClr val="FF0000"/>
                </a:solidFill>
              </a:rPr>
              <a:t>Circular</a:t>
            </a:r>
            <a:r>
              <a:rPr lang="en-US" b="1" dirty="0">
                <a:solidFill>
                  <a:srgbClr val="FF0000"/>
                </a:solidFill>
              </a:rPr>
              <a:t>  =   24,998  ft/sec</a:t>
            </a:r>
          </a:p>
          <a:p>
            <a:endParaRPr lang="en-US" dirty="0"/>
          </a:p>
          <a:p>
            <a:endParaRPr lang="en-US" dirty="0"/>
          </a:p>
        </p:txBody>
      </p:sp>
      <p:sp>
        <p:nvSpPr>
          <p:cNvPr id="5" name="TextBox 4">
            <a:extLst>
              <a:ext uri="{FF2B5EF4-FFF2-40B4-BE49-F238E27FC236}">
                <a16:creationId xmlns:a16="http://schemas.microsoft.com/office/drawing/2014/main" id="{016D5E08-0770-4CFC-B339-6212C405C6A4}"/>
              </a:ext>
            </a:extLst>
          </p:cNvPr>
          <p:cNvSpPr txBox="1"/>
          <p:nvPr/>
        </p:nvSpPr>
        <p:spPr>
          <a:xfrm>
            <a:off x="1191491" y="1246909"/>
            <a:ext cx="9822873" cy="646331"/>
          </a:xfrm>
          <a:prstGeom prst="rect">
            <a:avLst/>
          </a:prstGeom>
          <a:noFill/>
        </p:spPr>
        <p:txBody>
          <a:bodyPr wrap="square" rtlCol="0">
            <a:spAutoFit/>
          </a:bodyPr>
          <a:lstStyle/>
          <a:p>
            <a:r>
              <a:rPr lang="en-US" dirty="0"/>
              <a:t>Calculate the total Delta-V needed to change the spacecraft’s orbit from a 200 mi circular orbit to a 300 mi high circular orbit </a:t>
            </a:r>
          </a:p>
        </p:txBody>
      </p:sp>
      <p:sp>
        <p:nvSpPr>
          <p:cNvPr id="6" name="TextBox 5">
            <a:extLst>
              <a:ext uri="{FF2B5EF4-FFF2-40B4-BE49-F238E27FC236}">
                <a16:creationId xmlns:a16="http://schemas.microsoft.com/office/drawing/2014/main" id="{BB8C08A2-DA4A-4713-824B-BD024D44AAD4}"/>
              </a:ext>
            </a:extLst>
          </p:cNvPr>
          <p:cNvSpPr txBox="1"/>
          <p:nvPr/>
        </p:nvSpPr>
        <p:spPr>
          <a:xfrm>
            <a:off x="1191490" y="4318429"/>
            <a:ext cx="10162309" cy="2308324"/>
          </a:xfrm>
          <a:prstGeom prst="rect">
            <a:avLst/>
          </a:prstGeom>
          <a:noFill/>
        </p:spPr>
        <p:txBody>
          <a:bodyPr wrap="square" rtlCol="0">
            <a:spAutoFit/>
          </a:bodyPr>
          <a:lstStyle/>
          <a:p>
            <a:r>
              <a:rPr lang="en-US" dirty="0"/>
              <a:t>Step 3 –</a:t>
            </a:r>
          </a:p>
          <a:p>
            <a:endParaRPr lang="en-US" b="1" dirty="0">
              <a:solidFill>
                <a:srgbClr val="FF0000"/>
              </a:solidFill>
            </a:endParaRPr>
          </a:p>
          <a:p>
            <a:r>
              <a:rPr lang="en-US" dirty="0"/>
              <a:t>Calculate energy of the elliptical transfer orbit</a:t>
            </a:r>
          </a:p>
          <a:p>
            <a:endParaRPr lang="en-US" b="1" dirty="0">
              <a:solidFill>
                <a:srgbClr val="FF0000"/>
              </a:solidFill>
            </a:endParaRPr>
          </a:p>
          <a:p>
            <a:r>
              <a:rPr lang="en-US" dirty="0"/>
              <a:t>		   U	                   14.05 x 10</a:t>
            </a:r>
            <a:r>
              <a:rPr lang="en-US" baseline="30000" dirty="0"/>
              <a:t>15</a:t>
            </a:r>
            <a:r>
              <a:rPr lang="en-US" dirty="0"/>
              <a:t>  ft</a:t>
            </a:r>
            <a:r>
              <a:rPr lang="en-US" baseline="30000" dirty="0"/>
              <a:t>3</a:t>
            </a:r>
            <a:r>
              <a:rPr lang="en-US" dirty="0"/>
              <a:t>/sec</a:t>
            </a:r>
            <a:r>
              <a:rPr lang="en-US" baseline="30000" dirty="0"/>
              <a:t>2</a:t>
            </a:r>
          </a:p>
          <a:p>
            <a:r>
              <a:rPr lang="en-US" dirty="0"/>
              <a:t>	E</a:t>
            </a:r>
            <a:r>
              <a:rPr lang="en-US" baseline="-25000" dirty="0"/>
              <a:t>t</a:t>
            </a:r>
            <a:r>
              <a:rPr lang="en-US" dirty="0"/>
              <a:t>   =   -   -----------   =    -   -------------------------------------------     =      </a:t>
            </a:r>
            <a:r>
              <a:rPr lang="en-US" b="1" dirty="0"/>
              <a:t>-  316,156,616  ft</a:t>
            </a:r>
            <a:r>
              <a:rPr lang="en-US" b="1" baseline="30000" dirty="0"/>
              <a:t>2</a:t>
            </a:r>
            <a:r>
              <a:rPr lang="en-US" b="1" dirty="0"/>
              <a:t>/sec</a:t>
            </a:r>
            <a:r>
              <a:rPr lang="en-US" b="1" baseline="30000" dirty="0"/>
              <a:t>2</a:t>
            </a:r>
            <a:r>
              <a:rPr lang="en-US" b="1" dirty="0"/>
              <a:t>        </a:t>
            </a:r>
          </a:p>
          <a:p>
            <a:r>
              <a:rPr lang="en-US" dirty="0"/>
              <a:t>		  2a	          (21,956,000 ft   +  22,484,000 ft) </a:t>
            </a:r>
          </a:p>
          <a:p>
            <a:endParaRPr lang="en-US" dirty="0"/>
          </a:p>
        </p:txBody>
      </p:sp>
      <p:sp>
        <p:nvSpPr>
          <p:cNvPr id="7" name="TextBox 6">
            <a:extLst>
              <a:ext uri="{FF2B5EF4-FFF2-40B4-BE49-F238E27FC236}">
                <a16:creationId xmlns:a16="http://schemas.microsoft.com/office/drawing/2014/main" id="{07DA8995-17FC-4EDA-B95F-377A7ADC305F}"/>
              </a:ext>
            </a:extLst>
          </p:cNvPr>
          <p:cNvSpPr txBox="1"/>
          <p:nvPr/>
        </p:nvSpPr>
        <p:spPr>
          <a:xfrm>
            <a:off x="9407236" y="4871646"/>
            <a:ext cx="2549237" cy="646331"/>
          </a:xfrm>
          <a:prstGeom prst="rect">
            <a:avLst/>
          </a:prstGeom>
          <a:noFill/>
        </p:spPr>
        <p:txBody>
          <a:bodyPr wrap="square" rtlCol="0">
            <a:spAutoFit/>
          </a:bodyPr>
          <a:lstStyle/>
          <a:p>
            <a:r>
              <a:rPr lang="en-US" i="1" dirty="0">
                <a:solidFill>
                  <a:srgbClr val="FF0000"/>
                </a:solidFill>
              </a:rPr>
              <a:t>Remember, this is a negative value…</a:t>
            </a:r>
          </a:p>
        </p:txBody>
      </p:sp>
    </p:spTree>
    <p:extLst>
      <p:ext uri="{BB962C8B-B14F-4D97-AF65-F5344CB8AC3E}">
        <p14:creationId xmlns:p14="http://schemas.microsoft.com/office/powerpoint/2010/main" val="25082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1245C8-83BB-405A-9638-032602DCE1B0}"/>
              </a:ext>
            </a:extLst>
          </p:cNvPr>
          <p:cNvSpPr>
            <a:spLocks noGrp="1"/>
          </p:cNvSpPr>
          <p:nvPr>
            <p:ph type="sldNum" sz="quarter" idx="12"/>
          </p:nvPr>
        </p:nvSpPr>
        <p:spPr/>
        <p:txBody>
          <a:bodyPr/>
          <a:lstStyle/>
          <a:p>
            <a:fld id="{9C383E37-3AA7-4A8A-88A8-91ABDFF32B6D}" type="slidenum">
              <a:rPr lang="en-US" smtClean="0"/>
              <a:t>29</a:t>
            </a:fld>
            <a:endParaRPr lang="en-US"/>
          </a:p>
        </p:txBody>
      </p:sp>
      <p:sp>
        <p:nvSpPr>
          <p:cNvPr id="3" name="TextBox 2">
            <a:extLst>
              <a:ext uri="{FF2B5EF4-FFF2-40B4-BE49-F238E27FC236}">
                <a16:creationId xmlns:a16="http://schemas.microsoft.com/office/drawing/2014/main" id="{38C63D6E-8102-4895-898D-1A8613CEA6BA}"/>
              </a:ext>
            </a:extLst>
          </p:cNvPr>
          <p:cNvSpPr txBox="1"/>
          <p:nvPr/>
        </p:nvSpPr>
        <p:spPr>
          <a:xfrm>
            <a:off x="2611734" y="216827"/>
            <a:ext cx="7134789" cy="646331"/>
          </a:xfrm>
          <a:prstGeom prst="rect">
            <a:avLst/>
          </a:prstGeom>
          <a:noFill/>
        </p:spPr>
        <p:txBody>
          <a:bodyPr wrap="square" rtlCol="0">
            <a:spAutoFit/>
          </a:bodyPr>
          <a:lstStyle/>
          <a:p>
            <a:pPr algn="ctr"/>
            <a:r>
              <a:rPr lang="en-US" sz="3600" dirty="0"/>
              <a:t>Sample Calculation</a:t>
            </a:r>
          </a:p>
        </p:txBody>
      </p:sp>
      <p:sp>
        <p:nvSpPr>
          <p:cNvPr id="6" name="TextBox 5">
            <a:extLst>
              <a:ext uri="{FF2B5EF4-FFF2-40B4-BE49-F238E27FC236}">
                <a16:creationId xmlns:a16="http://schemas.microsoft.com/office/drawing/2014/main" id="{BB8C08A2-DA4A-4713-824B-BD024D44AAD4}"/>
              </a:ext>
            </a:extLst>
          </p:cNvPr>
          <p:cNvSpPr txBox="1"/>
          <p:nvPr/>
        </p:nvSpPr>
        <p:spPr>
          <a:xfrm>
            <a:off x="1191491" y="1072128"/>
            <a:ext cx="10162309" cy="5632311"/>
          </a:xfrm>
          <a:prstGeom prst="rect">
            <a:avLst/>
          </a:prstGeom>
          <a:noFill/>
        </p:spPr>
        <p:txBody>
          <a:bodyPr wrap="square" rtlCol="0">
            <a:spAutoFit/>
          </a:bodyPr>
          <a:lstStyle/>
          <a:p>
            <a:r>
              <a:rPr lang="en-US" dirty="0"/>
              <a:t>Step 4 –</a:t>
            </a:r>
          </a:p>
          <a:p>
            <a:endParaRPr lang="en-US" b="1" dirty="0">
              <a:solidFill>
                <a:srgbClr val="FF0000"/>
              </a:solidFill>
            </a:endParaRPr>
          </a:p>
          <a:p>
            <a:r>
              <a:rPr lang="en-US" dirty="0"/>
              <a:t>Apply algebra to the generic energy equation and solve for velocity</a:t>
            </a:r>
          </a:p>
          <a:p>
            <a:endParaRPr lang="en-US" b="1" dirty="0">
              <a:solidFill>
                <a:srgbClr val="FF0000"/>
              </a:solidFill>
            </a:endParaRPr>
          </a:p>
          <a:p>
            <a:r>
              <a:rPr lang="en-US" dirty="0"/>
              <a:t>		V</a:t>
            </a:r>
            <a:r>
              <a:rPr lang="en-US" baseline="30000" dirty="0"/>
              <a:t>2</a:t>
            </a:r>
            <a:r>
              <a:rPr lang="en-US" dirty="0"/>
              <a:t>	       U	</a:t>
            </a:r>
            <a:endParaRPr lang="en-US" baseline="30000" dirty="0"/>
          </a:p>
          <a:p>
            <a:r>
              <a:rPr lang="en-US" dirty="0"/>
              <a:t>	E</a:t>
            </a:r>
            <a:r>
              <a:rPr lang="en-US" baseline="-25000" dirty="0"/>
              <a:t>t</a:t>
            </a:r>
            <a:r>
              <a:rPr lang="en-US" dirty="0"/>
              <a:t>   =     --------      -     -----------  </a:t>
            </a:r>
            <a:endParaRPr lang="en-US" b="1" dirty="0"/>
          </a:p>
          <a:p>
            <a:r>
              <a:rPr lang="en-US" dirty="0"/>
              <a:t>		2	   Radius   </a:t>
            </a:r>
          </a:p>
          <a:p>
            <a:endParaRPr lang="en-US" dirty="0"/>
          </a:p>
          <a:p>
            <a:r>
              <a:rPr lang="en-US" dirty="0"/>
              <a:t>			                 U</a:t>
            </a:r>
          </a:p>
          <a:p>
            <a:r>
              <a:rPr lang="en-US" dirty="0"/>
              <a:t>	V   =                 2   *   E</a:t>
            </a:r>
            <a:r>
              <a:rPr lang="en-US" baseline="-25000" dirty="0"/>
              <a:t>t</a:t>
            </a:r>
            <a:r>
              <a:rPr lang="en-US" dirty="0"/>
              <a:t>   +    ---------</a:t>
            </a:r>
          </a:p>
          <a:p>
            <a:r>
              <a:rPr lang="en-US" dirty="0"/>
              <a:t>			             Radius</a:t>
            </a:r>
          </a:p>
          <a:p>
            <a:endParaRPr lang="en-US" dirty="0"/>
          </a:p>
          <a:p>
            <a:r>
              <a:rPr lang="en-US" dirty="0"/>
              <a:t>		                                               U</a:t>
            </a:r>
          </a:p>
          <a:p>
            <a:r>
              <a:rPr lang="en-US" dirty="0"/>
              <a:t>	V</a:t>
            </a:r>
            <a:r>
              <a:rPr lang="en-US" baseline="-25000" dirty="0"/>
              <a:t>Perigee</a:t>
            </a:r>
            <a:r>
              <a:rPr lang="en-US" dirty="0"/>
              <a:t>   =                  2   *   E</a:t>
            </a:r>
            <a:r>
              <a:rPr lang="en-US" baseline="-25000" dirty="0"/>
              <a:t>t</a:t>
            </a:r>
            <a:r>
              <a:rPr lang="en-US" dirty="0"/>
              <a:t>   +   -------------------</a:t>
            </a:r>
          </a:p>
          <a:p>
            <a:r>
              <a:rPr lang="en-US" dirty="0"/>
              <a:t>			                     Perigee Radius	</a:t>
            </a:r>
          </a:p>
          <a:p>
            <a:endParaRPr lang="en-US" dirty="0"/>
          </a:p>
          <a:p>
            <a:r>
              <a:rPr lang="en-US" dirty="0"/>
              <a:t>	                                                                U</a:t>
            </a:r>
          </a:p>
          <a:p>
            <a:r>
              <a:rPr lang="en-US" dirty="0"/>
              <a:t>	</a:t>
            </a:r>
            <a:r>
              <a:rPr lang="en-US" dirty="0" err="1"/>
              <a:t>V</a:t>
            </a:r>
            <a:r>
              <a:rPr lang="en-US" baseline="-25000" dirty="0" err="1"/>
              <a:t>Apogee</a:t>
            </a:r>
            <a:r>
              <a:rPr lang="en-US" dirty="0"/>
              <a:t>   =                  2   *   E</a:t>
            </a:r>
            <a:r>
              <a:rPr lang="en-US" baseline="-25000" dirty="0"/>
              <a:t>t</a:t>
            </a:r>
            <a:r>
              <a:rPr lang="en-US" dirty="0"/>
              <a:t>   +   -------------------</a:t>
            </a:r>
          </a:p>
          <a:p>
            <a:r>
              <a:rPr lang="en-US" dirty="0"/>
              <a:t>			                     Apogee Radius	</a:t>
            </a:r>
          </a:p>
          <a:p>
            <a:endParaRPr lang="en-US" dirty="0"/>
          </a:p>
        </p:txBody>
      </p:sp>
      <p:grpSp>
        <p:nvGrpSpPr>
          <p:cNvPr id="8" name="Group 7">
            <a:extLst>
              <a:ext uri="{FF2B5EF4-FFF2-40B4-BE49-F238E27FC236}">
                <a16:creationId xmlns:a16="http://schemas.microsoft.com/office/drawing/2014/main" id="{1064166A-E1E3-40A9-8871-781E710081AC}"/>
              </a:ext>
            </a:extLst>
          </p:cNvPr>
          <p:cNvGrpSpPr/>
          <p:nvPr/>
        </p:nvGrpSpPr>
        <p:grpSpPr>
          <a:xfrm>
            <a:off x="2810323" y="3248278"/>
            <a:ext cx="2716240" cy="1015664"/>
            <a:chOff x="2286000" y="5013126"/>
            <a:chExt cx="4059651" cy="1096728"/>
          </a:xfrm>
        </p:grpSpPr>
        <p:cxnSp>
          <p:nvCxnSpPr>
            <p:cNvPr id="9" name="Straight Connector 8">
              <a:extLst>
                <a:ext uri="{FF2B5EF4-FFF2-40B4-BE49-F238E27FC236}">
                  <a16:creationId xmlns:a16="http://schemas.microsoft.com/office/drawing/2014/main" id="{F54EF287-311C-418B-997C-72AEFAE5D6EB}"/>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6A9B8E4-1F25-46F5-AA47-C697703E35EA}"/>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93661B-D6E8-4456-940C-D2F9896C7B96}"/>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5FF0496-C526-423E-9524-639FFAE27FB5}"/>
                </a:ext>
              </a:extLst>
            </p:cNvPr>
            <p:cNvCxnSpPr>
              <a:cxnSpLocks/>
            </p:cNvCxnSpPr>
            <p:nvPr/>
          </p:nvCxnSpPr>
          <p:spPr>
            <a:xfrm>
              <a:off x="2978726" y="5031212"/>
              <a:ext cx="33669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A0924357-9474-44AA-874F-5DD989516E13}"/>
              </a:ext>
            </a:extLst>
          </p:cNvPr>
          <p:cNvGrpSpPr/>
          <p:nvPr/>
        </p:nvGrpSpPr>
        <p:grpSpPr>
          <a:xfrm>
            <a:off x="3273814" y="4324890"/>
            <a:ext cx="3404077" cy="1015664"/>
            <a:chOff x="2286000" y="5013126"/>
            <a:chExt cx="5087680" cy="1096728"/>
          </a:xfrm>
        </p:grpSpPr>
        <p:cxnSp>
          <p:nvCxnSpPr>
            <p:cNvPr id="14" name="Straight Connector 13">
              <a:extLst>
                <a:ext uri="{FF2B5EF4-FFF2-40B4-BE49-F238E27FC236}">
                  <a16:creationId xmlns:a16="http://schemas.microsoft.com/office/drawing/2014/main" id="{30C7CC50-45CF-4FC0-9A39-D0CAFC7941AC}"/>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135225-DDB6-4823-AD0C-C77597993F40}"/>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AAADE74-CAE9-4CDA-886F-B6656DF19FF4}"/>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DF749D-802C-49AC-B262-ACA3C3CC3D60}"/>
                </a:ext>
              </a:extLst>
            </p:cNvPr>
            <p:cNvCxnSpPr>
              <a:cxnSpLocks/>
            </p:cNvCxnSpPr>
            <p:nvPr/>
          </p:nvCxnSpPr>
          <p:spPr>
            <a:xfrm>
              <a:off x="2978726" y="5031212"/>
              <a:ext cx="43949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48CB69DC-70E1-4394-8FDD-86BE2BAD9626}"/>
              </a:ext>
            </a:extLst>
          </p:cNvPr>
          <p:cNvGrpSpPr/>
          <p:nvPr/>
        </p:nvGrpSpPr>
        <p:grpSpPr>
          <a:xfrm>
            <a:off x="3273814" y="5457927"/>
            <a:ext cx="3506045" cy="1018918"/>
            <a:chOff x="2286000" y="5009612"/>
            <a:chExt cx="5240080" cy="1100242"/>
          </a:xfrm>
        </p:grpSpPr>
        <p:cxnSp>
          <p:nvCxnSpPr>
            <p:cNvPr id="20" name="Straight Connector 19">
              <a:extLst>
                <a:ext uri="{FF2B5EF4-FFF2-40B4-BE49-F238E27FC236}">
                  <a16:creationId xmlns:a16="http://schemas.microsoft.com/office/drawing/2014/main" id="{4AF62200-3D6D-483F-9410-458E64F53C06}"/>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AF0A537-95FC-40E4-9E92-250A910B0CAC}"/>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9BE5AC3-6F7A-4C5E-ADC1-B1DF3B3BBA24}"/>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9FF9D3D-5883-41FC-8624-12781CB7A6E0}"/>
                </a:ext>
              </a:extLst>
            </p:cNvPr>
            <p:cNvCxnSpPr>
              <a:cxnSpLocks/>
            </p:cNvCxnSpPr>
            <p:nvPr/>
          </p:nvCxnSpPr>
          <p:spPr>
            <a:xfrm>
              <a:off x="2978726" y="5009612"/>
              <a:ext cx="4547354" cy="35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3730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2F4BA21-0E35-4926-AF72-26C3CCC199AB}"/>
              </a:ext>
            </a:extLst>
          </p:cNvPr>
          <p:cNvSpPr>
            <a:spLocks noGrp="1"/>
          </p:cNvSpPr>
          <p:nvPr>
            <p:ph type="sldNum" sz="quarter" idx="12"/>
          </p:nvPr>
        </p:nvSpPr>
        <p:spPr/>
        <p:txBody>
          <a:bodyPr/>
          <a:lstStyle/>
          <a:p>
            <a:fld id="{9C383E37-3AA7-4A8A-88A8-91ABDFF32B6D}" type="slidenum">
              <a:rPr lang="en-US" smtClean="0"/>
              <a:t>3</a:t>
            </a:fld>
            <a:endParaRPr lang="en-US"/>
          </a:p>
        </p:txBody>
      </p:sp>
      <p:sp>
        <p:nvSpPr>
          <p:cNvPr id="3" name="TextBox 2">
            <a:extLst>
              <a:ext uri="{FF2B5EF4-FFF2-40B4-BE49-F238E27FC236}">
                <a16:creationId xmlns:a16="http://schemas.microsoft.com/office/drawing/2014/main" id="{D297A9D9-3193-4B43-8D18-156FA8701B08}"/>
              </a:ext>
            </a:extLst>
          </p:cNvPr>
          <p:cNvSpPr txBox="1"/>
          <p:nvPr/>
        </p:nvSpPr>
        <p:spPr>
          <a:xfrm>
            <a:off x="2597879" y="241237"/>
            <a:ext cx="7599066" cy="646331"/>
          </a:xfrm>
          <a:prstGeom prst="rect">
            <a:avLst/>
          </a:prstGeom>
          <a:noFill/>
        </p:spPr>
        <p:txBody>
          <a:bodyPr wrap="square" rtlCol="0">
            <a:spAutoFit/>
          </a:bodyPr>
          <a:lstStyle/>
          <a:p>
            <a:pPr algn="ctr"/>
            <a:r>
              <a:rPr lang="en-US" sz="3600" dirty="0"/>
              <a:t>What is Gravity?</a:t>
            </a:r>
          </a:p>
        </p:txBody>
      </p:sp>
      <p:sp>
        <p:nvSpPr>
          <p:cNvPr id="4" name="TextBox 3">
            <a:extLst>
              <a:ext uri="{FF2B5EF4-FFF2-40B4-BE49-F238E27FC236}">
                <a16:creationId xmlns:a16="http://schemas.microsoft.com/office/drawing/2014/main" id="{11706B3A-BDDF-4A6D-AD1F-B359ADE12922}"/>
              </a:ext>
            </a:extLst>
          </p:cNvPr>
          <p:cNvSpPr txBox="1"/>
          <p:nvPr/>
        </p:nvSpPr>
        <p:spPr>
          <a:xfrm>
            <a:off x="623453" y="983965"/>
            <a:ext cx="11194473" cy="2246769"/>
          </a:xfrm>
          <a:prstGeom prst="rect">
            <a:avLst/>
          </a:prstGeom>
          <a:noFill/>
        </p:spPr>
        <p:txBody>
          <a:bodyPr wrap="square" rtlCol="0">
            <a:spAutoFit/>
          </a:bodyPr>
          <a:lstStyle/>
          <a:p>
            <a:r>
              <a:rPr lang="en-US" sz="2400" dirty="0"/>
              <a:t>Have you ever thought about what gravity really is?  If you think about it, its rather strange…  What causes one body to be attracted to another?</a:t>
            </a:r>
          </a:p>
          <a:p>
            <a:endParaRPr lang="en-US" sz="1000" dirty="0"/>
          </a:p>
          <a:p>
            <a:r>
              <a:rPr lang="en-US" sz="2400" dirty="0"/>
              <a:t>It’s not a attractive force like a static charge that is created when you rub a balloon on your hair then stick it to the wall…</a:t>
            </a:r>
          </a:p>
          <a:p>
            <a:endParaRPr lang="en-US" sz="1000" dirty="0"/>
          </a:p>
          <a:p>
            <a:r>
              <a:rPr lang="en-US" sz="2400" dirty="0"/>
              <a:t>It’s not a magnetic force… </a:t>
            </a:r>
          </a:p>
        </p:txBody>
      </p:sp>
      <p:sp>
        <p:nvSpPr>
          <p:cNvPr id="5" name="TextBox 4">
            <a:extLst>
              <a:ext uri="{FF2B5EF4-FFF2-40B4-BE49-F238E27FC236}">
                <a16:creationId xmlns:a16="http://schemas.microsoft.com/office/drawing/2014/main" id="{130D3DE3-39A2-4D77-9E57-7D0523BFC1A6}"/>
              </a:ext>
            </a:extLst>
          </p:cNvPr>
          <p:cNvSpPr txBox="1"/>
          <p:nvPr/>
        </p:nvSpPr>
        <p:spPr>
          <a:xfrm>
            <a:off x="574963" y="3367229"/>
            <a:ext cx="5437908" cy="3046988"/>
          </a:xfrm>
          <a:prstGeom prst="rect">
            <a:avLst/>
          </a:prstGeom>
          <a:noFill/>
        </p:spPr>
        <p:txBody>
          <a:bodyPr wrap="square" rtlCol="0">
            <a:spAutoFit/>
          </a:bodyPr>
          <a:lstStyle/>
          <a:p>
            <a:r>
              <a:rPr lang="en-US" sz="2400" dirty="0"/>
              <a:t>Scientists think gravity is a “warping of space-time”.  This is hard to understand, but the figure at the right hints at the concept.  Objects move along the “fabric of space-time” and if the fabric is warped, the object will move along the curve. In this case, towards the center of gravity of the object warping the fabric…</a:t>
            </a:r>
          </a:p>
        </p:txBody>
      </p:sp>
      <p:pic>
        <p:nvPicPr>
          <p:cNvPr id="6" name="Picture 5">
            <a:extLst>
              <a:ext uri="{FF2B5EF4-FFF2-40B4-BE49-F238E27FC236}">
                <a16:creationId xmlns:a16="http://schemas.microsoft.com/office/drawing/2014/main" id="{EEB9EBE2-90D4-4CA4-A93B-D71E3A7B63ED}"/>
              </a:ext>
            </a:extLst>
          </p:cNvPr>
          <p:cNvPicPr>
            <a:picLocks noChangeAspect="1"/>
          </p:cNvPicPr>
          <p:nvPr/>
        </p:nvPicPr>
        <p:blipFill>
          <a:blip r:embed="rId2"/>
          <a:stretch>
            <a:fillRect/>
          </a:stretch>
        </p:blipFill>
        <p:spPr>
          <a:xfrm>
            <a:off x="8273984" y="4255786"/>
            <a:ext cx="1248199" cy="1240725"/>
          </a:xfrm>
          <a:prstGeom prst="rect">
            <a:avLst/>
          </a:prstGeom>
        </p:spPr>
      </p:pic>
      <p:sp>
        <p:nvSpPr>
          <p:cNvPr id="8" name="Freeform: Shape 7">
            <a:extLst>
              <a:ext uri="{FF2B5EF4-FFF2-40B4-BE49-F238E27FC236}">
                <a16:creationId xmlns:a16="http://schemas.microsoft.com/office/drawing/2014/main" id="{F790DAC1-B574-4B39-AB36-280CE95D12C1}"/>
              </a:ext>
            </a:extLst>
          </p:cNvPr>
          <p:cNvSpPr/>
          <p:nvPr/>
        </p:nvSpPr>
        <p:spPr>
          <a:xfrm>
            <a:off x="6179130" y="4091352"/>
            <a:ext cx="5437908" cy="774212"/>
          </a:xfrm>
          <a:custGeom>
            <a:avLst/>
            <a:gdLst>
              <a:gd name="connsiteX0" fmla="*/ 0 w 4530436"/>
              <a:gd name="connsiteY0" fmla="*/ 14664 h 748724"/>
              <a:gd name="connsiteX1" fmla="*/ 1025236 w 4530436"/>
              <a:gd name="connsiteY1" fmla="*/ 14664 h 748724"/>
              <a:gd name="connsiteX2" fmla="*/ 1343891 w 4530436"/>
              <a:gd name="connsiteY2" fmla="*/ 167064 h 748724"/>
              <a:gd name="connsiteX3" fmla="*/ 1676400 w 4530436"/>
              <a:gd name="connsiteY3" fmla="*/ 527282 h 748724"/>
              <a:gd name="connsiteX4" fmla="*/ 2133600 w 4530436"/>
              <a:gd name="connsiteY4" fmla="*/ 707391 h 748724"/>
              <a:gd name="connsiteX5" fmla="*/ 2535382 w 4530436"/>
              <a:gd name="connsiteY5" fmla="*/ 721245 h 748724"/>
              <a:gd name="connsiteX6" fmla="*/ 2937164 w 4530436"/>
              <a:gd name="connsiteY6" fmla="*/ 388736 h 748724"/>
              <a:gd name="connsiteX7" fmla="*/ 3006436 w 4530436"/>
              <a:gd name="connsiteY7" fmla="*/ 180918 h 748724"/>
              <a:gd name="connsiteX8" fmla="*/ 3172691 w 4530436"/>
              <a:gd name="connsiteY8" fmla="*/ 70082 h 748724"/>
              <a:gd name="connsiteX9" fmla="*/ 3394364 w 4530436"/>
              <a:gd name="connsiteY9" fmla="*/ 28518 h 748724"/>
              <a:gd name="connsiteX10" fmla="*/ 4530436 w 4530436"/>
              <a:gd name="connsiteY10" fmla="*/ 28518 h 748724"/>
              <a:gd name="connsiteX0" fmla="*/ 0 w 4530436"/>
              <a:gd name="connsiteY0" fmla="*/ 14664 h 746696"/>
              <a:gd name="connsiteX1" fmla="*/ 1025236 w 4530436"/>
              <a:gd name="connsiteY1" fmla="*/ 14664 h 746696"/>
              <a:gd name="connsiteX2" fmla="*/ 1343891 w 4530436"/>
              <a:gd name="connsiteY2" fmla="*/ 167064 h 746696"/>
              <a:gd name="connsiteX3" fmla="*/ 1676400 w 4530436"/>
              <a:gd name="connsiteY3" fmla="*/ 527282 h 746696"/>
              <a:gd name="connsiteX4" fmla="*/ 2133600 w 4530436"/>
              <a:gd name="connsiteY4" fmla="*/ 707391 h 746696"/>
              <a:gd name="connsiteX5" fmla="*/ 2535382 w 4530436"/>
              <a:gd name="connsiteY5" fmla="*/ 721245 h 746696"/>
              <a:gd name="connsiteX6" fmla="*/ 2854037 w 4530436"/>
              <a:gd name="connsiteY6" fmla="*/ 416445 h 746696"/>
              <a:gd name="connsiteX7" fmla="*/ 3006436 w 4530436"/>
              <a:gd name="connsiteY7" fmla="*/ 180918 h 746696"/>
              <a:gd name="connsiteX8" fmla="*/ 3172691 w 4530436"/>
              <a:gd name="connsiteY8" fmla="*/ 70082 h 746696"/>
              <a:gd name="connsiteX9" fmla="*/ 3394364 w 4530436"/>
              <a:gd name="connsiteY9" fmla="*/ 28518 h 746696"/>
              <a:gd name="connsiteX10" fmla="*/ 4530436 w 4530436"/>
              <a:gd name="connsiteY10" fmla="*/ 28518 h 746696"/>
              <a:gd name="connsiteX0" fmla="*/ 0 w 4530436"/>
              <a:gd name="connsiteY0" fmla="*/ 14664 h 722589"/>
              <a:gd name="connsiteX1" fmla="*/ 1025236 w 4530436"/>
              <a:gd name="connsiteY1" fmla="*/ 14664 h 722589"/>
              <a:gd name="connsiteX2" fmla="*/ 1343891 w 4530436"/>
              <a:gd name="connsiteY2" fmla="*/ 167064 h 722589"/>
              <a:gd name="connsiteX3" fmla="*/ 1676400 w 4530436"/>
              <a:gd name="connsiteY3" fmla="*/ 527282 h 722589"/>
              <a:gd name="connsiteX4" fmla="*/ 2133600 w 4530436"/>
              <a:gd name="connsiteY4" fmla="*/ 707391 h 722589"/>
              <a:gd name="connsiteX5" fmla="*/ 2590800 w 4530436"/>
              <a:gd name="connsiteY5" fmla="*/ 679681 h 722589"/>
              <a:gd name="connsiteX6" fmla="*/ 2854037 w 4530436"/>
              <a:gd name="connsiteY6" fmla="*/ 416445 h 722589"/>
              <a:gd name="connsiteX7" fmla="*/ 3006436 w 4530436"/>
              <a:gd name="connsiteY7" fmla="*/ 180918 h 722589"/>
              <a:gd name="connsiteX8" fmla="*/ 3172691 w 4530436"/>
              <a:gd name="connsiteY8" fmla="*/ 70082 h 722589"/>
              <a:gd name="connsiteX9" fmla="*/ 3394364 w 4530436"/>
              <a:gd name="connsiteY9" fmla="*/ 28518 h 722589"/>
              <a:gd name="connsiteX10" fmla="*/ 4530436 w 4530436"/>
              <a:gd name="connsiteY10" fmla="*/ 28518 h 722589"/>
              <a:gd name="connsiteX0" fmla="*/ 0 w 4530436"/>
              <a:gd name="connsiteY0" fmla="*/ 14664 h 720582"/>
              <a:gd name="connsiteX1" fmla="*/ 1025236 w 4530436"/>
              <a:gd name="connsiteY1" fmla="*/ 14664 h 720582"/>
              <a:gd name="connsiteX2" fmla="*/ 1343891 w 4530436"/>
              <a:gd name="connsiteY2" fmla="*/ 167064 h 720582"/>
              <a:gd name="connsiteX3" fmla="*/ 1616711 w 4530436"/>
              <a:gd name="connsiteY3" fmla="*/ 554991 h 720582"/>
              <a:gd name="connsiteX4" fmla="*/ 2133600 w 4530436"/>
              <a:gd name="connsiteY4" fmla="*/ 707391 h 720582"/>
              <a:gd name="connsiteX5" fmla="*/ 2590800 w 4530436"/>
              <a:gd name="connsiteY5" fmla="*/ 679681 h 720582"/>
              <a:gd name="connsiteX6" fmla="*/ 2854037 w 4530436"/>
              <a:gd name="connsiteY6" fmla="*/ 416445 h 720582"/>
              <a:gd name="connsiteX7" fmla="*/ 3006436 w 4530436"/>
              <a:gd name="connsiteY7" fmla="*/ 180918 h 720582"/>
              <a:gd name="connsiteX8" fmla="*/ 3172691 w 4530436"/>
              <a:gd name="connsiteY8" fmla="*/ 70082 h 720582"/>
              <a:gd name="connsiteX9" fmla="*/ 3394364 w 4530436"/>
              <a:gd name="connsiteY9" fmla="*/ 28518 h 720582"/>
              <a:gd name="connsiteX10" fmla="*/ 4530436 w 4530436"/>
              <a:gd name="connsiteY10" fmla="*/ 28518 h 720582"/>
              <a:gd name="connsiteX0" fmla="*/ 0 w 4530436"/>
              <a:gd name="connsiteY0" fmla="*/ 14664 h 712510"/>
              <a:gd name="connsiteX1" fmla="*/ 1025236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06436 w 4530436"/>
              <a:gd name="connsiteY7" fmla="*/ 180918 h 712510"/>
              <a:gd name="connsiteX8" fmla="*/ 3172691 w 4530436"/>
              <a:gd name="connsiteY8" fmla="*/ 70082 h 712510"/>
              <a:gd name="connsiteX9" fmla="*/ 3394364 w 4530436"/>
              <a:gd name="connsiteY9" fmla="*/ 28518 h 712510"/>
              <a:gd name="connsiteX10" fmla="*/ 4530436 w 4530436"/>
              <a:gd name="connsiteY10" fmla="*/ 28518 h 712510"/>
              <a:gd name="connsiteX0" fmla="*/ 0 w 4530436"/>
              <a:gd name="connsiteY0" fmla="*/ 14664 h 712510"/>
              <a:gd name="connsiteX1" fmla="*/ 750664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06436 w 4530436"/>
              <a:gd name="connsiteY7" fmla="*/ 180918 h 712510"/>
              <a:gd name="connsiteX8" fmla="*/ 3172691 w 4530436"/>
              <a:gd name="connsiteY8" fmla="*/ 70082 h 712510"/>
              <a:gd name="connsiteX9" fmla="*/ 3394364 w 4530436"/>
              <a:gd name="connsiteY9" fmla="*/ 28518 h 712510"/>
              <a:gd name="connsiteX10" fmla="*/ 4530436 w 4530436"/>
              <a:gd name="connsiteY10" fmla="*/ 28518 h 712510"/>
              <a:gd name="connsiteX0" fmla="*/ 0 w 4530436"/>
              <a:gd name="connsiteY0" fmla="*/ 14664 h 712510"/>
              <a:gd name="connsiteX1" fmla="*/ 750664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06436 w 4530436"/>
              <a:gd name="connsiteY7" fmla="*/ 180918 h 712510"/>
              <a:gd name="connsiteX8" fmla="*/ 3172691 w 4530436"/>
              <a:gd name="connsiteY8" fmla="*/ 70082 h 712510"/>
              <a:gd name="connsiteX9" fmla="*/ 3573433 w 4530436"/>
              <a:gd name="connsiteY9" fmla="*/ 42373 h 712510"/>
              <a:gd name="connsiteX10" fmla="*/ 4530436 w 4530436"/>
              <a:gd name="connsiteY10" fmla="*/ 28518 h 712510"/>
              <a:gd name="connsiteX0" fmla="*/ 0 w 4530436"/>
              <a:gd name="connsiteY0" fmla="*/ 14664 h 712510"/>
              <a:gd name="connsiteX1" fmla="*/ 750664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06436 w 4530436"/>
              <a:gd name="connsiteY7" fmla="*/ 180918 h 712510"/>
              <a:gd name="connsiteX8" fmla="*/ 3304008 w 4530436"/>
              <a:gd name="connsiteY8" fmla="*/ 70082 h 712510"/>
              <a:gd name="connsiteX9" fmla="*/ 3573433 w 4530436"/>
              <a:gd name="connsiteY9" fmla="*/ 42373 h 712510"/>
              <a:gd name="connsiteX10" fmla="*/ 4530436 w 4530436"/>
              <a:gd name="connsiteY10" fmla="*/ 28518 h 712510"/>
              <a:gd name="connsiteX0" fmla="*/ 0 w 4530436"/>
              <a:gd name="connsiteY0" fmla="*/ 14664 h 712510"/>
              <a:gd name="connsiteX1" fmla="*/ 750664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54188 w 4530436"/>
              <a:gd name="connsiteY7" fmla="*/ 167063 h 712510"/>
              <a:gd name="connsiteX8" fmla="*/ 3304008 w 4530436"/>
              <a:gd name="connsiteY8" fmla="*/ 70082 h 712510"/>
              <a:gd name="connsiteX9" fmla="*/ 3573433 w 4530436"/>
              <a:gd name="connsiteY9" fmla="*/ 42373 h 712510"/>
              <a:gd name="connsiteX10" fmla="*/ 4530436 w 4530436"/>
              <a:gd name="connsiteY10" fmla="*/ 28518 h 712510"/>
              <a:gd name="connsiteX0" fmla="*/ 0 w 4530436"/>
              <a:gd name="connsiteY0" fmla="*/ 14664 h 778758"/>
              <a:gd name="connsiteX1" fmla="*/ 750664 w 4530436"/>
              <a:gd name="connsiteY1" fmla="*/ 14664 h 778758"/>
              <a:gd name="connsiteX2" fmla="*/ 1343891 w 4530436"/>
              <a:gd name="connsiteY2" fmla="*/ 167064 h 778758"/>
              <a:gd name="connsiteX3" fmla="*/ 1616711 w 4530436"/>
              <a:gd name="connsiteY3" fmla="*/ 554991 h 778758"/>
              <a:gd name="connsiteX4" fmla="*/ 2145538 w 4530436"/>
              <a:gd name="connsiteY4" fmla="*/ 776664 h 778758"/>
              <a:gd name="connsiteX5" fmla="*/ 2638553 w 4530436"/>
              <a:gd name="connsiteY5" fmla="*/ 651972 h 778758"/>
              <a:gd name="connsiteX6" fmla="*/ 2854037 w 4530436"/>
              <a:gd name="connsiteY6" fmla="*/ 416445 h 778758"/>
              <a:gd name="connsiteX7" fmla="*/ 3054188 w 4530436"/>
              <a:gd name="connsiteY7" fmla="*/ 167063 h 778758"/>
              <a:gd name="connsiteX8" fmla="*/ 3304008 w 4530436"/>
              <a:gd name="connsiteY8" fmla="*/ 70082 h 778758"/>
              <a:gd name="connsiteX9" fmla="*/ 3573433 w 4530436"/>
              <a:gd name="connsiteY9" fmla="*/ 42373 h 778758"/>
              <a:gd name="connsiteX10" fmla="*/ 4530436 w 4530436"/>
              <a:gd name="connsiteY10" fmla="*/ 28518 h 778758"/>
              <a:gd name="connsiteX0" fmla="*/ 0 w 4685629"/>
              <a:gd name="connsiteY0" fmla="*/ 23445 h 773685"/>
              <a:gd name="connsiteX1" fmla="*/ 905857 w 4685629"/>
              <a:gd name="connsiteY1" fmla="*/ 9591 h 773685"/>
              <a:gd name="connsiteX2" fmla="*/ 1499084 w 4685629"/>
              <a:gd name="connsiteY2" fmla="*/ 161991 h 773685"/>
              <a:gd name="connsiteX3" fmla="*/ 1771904 w 4685629"/>
              <a:gd name="connsiteY3" fmla="*/ 549918 h 773685"/>
              <a:gd name="connsiteX4" fmla="*/ 2300731 w 4685629"/>
              <a:gd name="connsiteY4" fmla="*/ 771591 h 773685"/>
              <a:gd name="connsiteX5" fmla="*/ 2793746 w 4685629"/>
              <a:gd name="connsiteY5" fmla="*/ 646899 h 773685"/>
              <a:gd name="connsiteX6" fmla="*/ 3009230 w 4685629"/>
              <a:gd name="connsiteY6" fmla="*/ 411372 h 773685"/>
              <a:gd name="connsiteX7" fmla="*/ 3209381 w 4685629"/>
              <a:gd name="connsiteY7" fmla="*/ 161990 h 773685"/>
              <a:gd name="connsiteX8" fmla="*/ 3459201 w 4685629"/>
              <a:gd name="connsiteY8" fmla="*/ 65009 h 773685"/>
              <a:gd name="connsiteX9" fmla="*/ 3728626 w 4685629"/>
              <a:gd name="connsiteY9" fmla="*/ 37300 h 773685"/>
              <a:gd name="connsiteX10" fmla="*/ 4685629 w 4685629"/>
              <a:gd name="connsiteY10" fmla="*/ 23445 h 773685"/>
              <a:gd name="connsiteX0" fmla="*/ 0 w 4685629"/>
              <a:gd name="connsiteY0" fmla="*/ 23445 h 774212"/>
              <a:gd name="connsiteX1" fmla="*/ 905857 w 4685629"/>
              <a:gd name="connsiteY1" fmla="*/ 9591 h 774212"/>
              <a:gd name="connsiteX2" fmla="*/ 1499084 w 4685629"/>
              <a:gd name="connsiteY2" fmla="*/ 161991 h 774212"/>
              <a:gd name="connsiteX3" fmla="*/ 1819656 w 4685629"/>
              <a:gd name="connsiteY3" fmla="*/ 536063 h 774212"/>
              <a:gd name="connsiteX4" fmla="*/ 2300731 w 4685629"/>
              <a:gd name="connsiteY4" fmla="*/ 771591 h 774212"/>
              <a:gd name="connsiteX5" fmla="*/ 2793746 w 4685629"/>
              <a:gd name="connsiteY5" fmla="*/ 646899 h 774212"/>
              <a:gd name="connsiteX6" fmla="*/ 3009230 w 4685629"/>
              <a:gd name="connsiteY6" fmla="*/ 411372 h 774212"/>
              <a:gd name="connsiteX7" fmla="*/ 3209381 w 4685629"/>
              <a:gd name="connsiteY7" fmla="*/ 161990 h 774212"/>
              <a:gd name="connsiteX8" fmla="*/ 3459201 w 4685629"/>
              <a:gd name="connsiteY8" fmla="*/ 65009 h 774212"/>
              <a:gd name="connsiteX9" fmla="*/ 3728626 w 4685629"/>
              <a:gd name="connsiteY9" fmla="*/ 37300 h 774212"/>
              <a:gd name="connsiteX10" fmla="*/ 4685629 w 4685629"/>
              <a:gd name="connsiteY10" fmla="*/ 23445 h 774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85629" h="774212">
                <a:moveTo>
                  <a:pt x="0" y="23445"/>
                </a:moveTo>
                <a:cubicBezTo>
                  <a:pt x="400627" y="10745"/>
                  <a:pt x="656010" y="-13500"/>
                  <a:pt x="905857" y="9591"/>
                </a:cubicBezTo>
                <a:cubicBezTo>
                  <a:pt x="1155704" y="32682"/>
                  <a:pt x="1346784" y="74246"/>
                  <a:pt x="1499084" y="161991"/>
                </a:cubicBezTo>
                <a:cubicBezTo>
                  <a:pt x="1651384" y="249736"/>
                  <a:pt x="1686048" y="434463"/>
                  <a:pt x="1819656" y="536063"/>
                </a:cubicBezTo>
                <a:cubicBezTo>
                  <a:pt x="1953264" y="637663"/>
                  <a:pt x="2138383" y="753118"/>
                  <a:pt x="2300731" y="771591"/>
                </a:cubicBezTo>
                <a:cubicBezTo>
                  <a:pt x="2463079" y="790064"/>
                  <a:pt x="2675663" y="706935"/>
                  <a:pt x="2793746" y="646899"/>
                </a:cubicBezTo>
                <a:cubicBezTo>
                  <a:pt x="2911829" y="586863"/>
                  <a:pt x="2939957" y="492190"/>
                  <a:pt x="3009230" y="411372"/>
                </a:cubicBezTo>
                <a:cubicBezTo>
                  <a:pt x="3078503" y="330554"/>
                  <a:pt x="3134386" y="219717"/>
                  <a:pt x="3209381" y="161990"/>
                </a:cubicBezTo>
                <a:cubicBezTo>
                  <a:pt x="3284376" y="104263"/>
                  <a:pt x="3372660" y="85791"/>
                  <a:pt x="3459201" y="65009"/>
                </a:cubicBezTo>
                <a:cubicBezTo>
                  <a:pt x="3545742" y="44227"/>
                  <a:pt x="3524221" y="44227"/>
                  <a:pt x="3728626" y="37300"/>
                </a:cubicBezTo>
                <a:cubicBezTo>
                  <a:pt x="3933031" y="30373"/>
                  <a:pt x="4230738" y="19981"/>
                  <a:pt x="4685629" y="23445"/>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9367D29-781D-44BB-8893-60EDB7F22E09}"/>
              </a:ext>
            </a:extLst>
          </p:cNvPr>
          <p:cNvSpPr/>
          <p:nvPr/>
        </p:nvSpPr>
        <p:spPr>
          <a:xfrm>
            <a:off x="9795166" y="4073240"/>
            <a:ext cx="152400" cy="1535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9496C0B-438C-4911-937C-81A923A55AC5}"/>
              </a:ext>
            </a:extLst>
          </p:cNvPr>
          <p:cNvSpPr/>
          <p:nvPr/>
        </p:nvSpPr>
        <p:spPr>
          <a:xfrm flipV="1">
            <a:off x="6186058" y="4962544"/>
            <a:ext cx="5437908" cy="803736"/>
          </a:xfrm>
          <a:custGeom>
            <a:avLst/>
            <a:gdLst>
              <a:gd name="connsiteX0" fmla="*/ 0 w 4530436"/>
              <a:gd name="connsiteY0" fmla="*/ 14664 h 748724"/>
              <a:gd name="connsiteX1" fmla="*/ 1025236 w 4530436"/>
              <a:gd name="connsiteY1" fmla="*/ 14664 h 748724"/>
              <a:gd name="connsiteX2" fmla="*/ 1343891 w 4530436"/>
              <a:gd name="connsiteY2" fmla="*/ 167064 h 748724"/>
              <a:gd name="connsiteX3" fmla="*/ 1676400 w 4530436"/>
              <a:gd name="connsiteY3" fmla="*/ 527282 h 748724"/>
              <a:gd name="connsiteX4" fmla="*/ 2133600 w 4530436"/>
              <a:gd name="connsiteY4" fmla="*/ 707391 h 748724"/>
              <a:gd name="connsiteX5" fmla="*/ 2535382 w 4530436"/>
              <a:gd name="connsiteY5" fmla="*/ 721245 h 748724"/>
              <a:gd name="connsiteX6" fmla="*/ 2937164 w 4530436"/>
              <a:gd name="connsiteY6" fmla="*/ 388736 h 748724"/>
              <a:gd name="connsiteX7" fmla="*/ 3006436 w 4530436"/>
              <a:gd name="connsiteY7" fmla="*/ 180918 h 748724"/>
              <a:gd name="connsiteX8" fmla="*/ 3172691 w 4530436"/>
              <a:gd name="connsiteY8" fmla="*/ 70082 h 748724"/>
              <a:gd name="connsiteX9" fmla="*/ 3394364 w 4530436"/>
              <a:gd name="connsiteY9" fmla="*/ 28518 h 748724"/>
              <a:gd name="connsiteX10" fmla="*/ 4530436 w 4530436"/>
              <a:gd name="connsiteY10" fmla="*/ 28518 h 748724"/>
              <a:gd name="connsiteX0" fmla="*/ 0 w 4530436"/>
              <a:gd name="connsiteY0" fmla="*/ 14664 h 746696"/>
              <a:gd name="connsiteX1" fmla="*/ 1025236 w 4530436"/>
              <a:gd name="connsiteY1" fmla="*/ 14664 h 746696"/>
              <a:gd name="connsiteX2" fmla="*/ 1343891 w 4530436"/>
              <a:gd name="connsiteY2" fmla="*/ 167064 h 746696"/>
              <a:gd name="connsiteX3" fmla="*/ 1676400 w 4530436"/>
              <a:gd name="connsiteY3" fmla="*/ 527282 h 746696"/>
              <a:gd name="connsiteX4" fmla="*/ 2133600 w 4530436"/>
              <a:gd name="connsiteY4" fmla="*/ 707391 h 746696"/>
              <a:gd name="connsiteX5" fmla="*/ 2535382 w 4530436"/>
              <a:gd name="connsiteY5" fmla="*/ 721245 h 746696"/>
              <a:gd name="connsiteX6" fmla="*/ 2854037 w 4530436"/>
              <a:gd name="connsiteY6" fmla="*/ 416445 h 746696"/>
              <a:gd name="connsiteX7" fmla="*/ 3006436 w 4530436"/>
              <a:gd name="connsiteY7" fmla="*/ 180918 h 746696"/>
              <a:gd name="connsiteX8" fmla="*/ 3172691 w 4530436"/>
              <a:gd name="connsiteY8" fmla="*/ 70082 h 746696"/>
              <a:gd name="connsiteX9" fmla="*/ 3394364 w 4530436"/>
              <a:gd name="connsiteY9" fmla="*/ 28518 h 746696"/>
              <a:gd name="connsiteX10" fmla="*/ 4530436 w 4530436"/>
              <a:gd name="connsiteY10" fmla="*/ 28518 h 746696"/>
              <a:gd name="connsiteX0" fmla="*/ 0 w 4530436"/>
              <a:gd name="connsiteY0" fmla="*/ 14664 h 722589"/>
              <a:gd name="connsiteX1" fmla="*/ 1025236 w 4530436"/>
              <a:gd name="connsiteY1" fmla="*/ 14664 h 722589"/>
              <a:gd name="connsiteX2" fmla="*/ 1343891 w 4530436"/>
              <a:gd name="connsiteY2" fmla="*/ 167064 h 722589"/>
              <a:gd name="connsiteX3" fmla="*/ 1676400 w 4530436"/>
              <a:gd name="connsiteY3" fmla="*/ 527282 h 722589"/>
              <a:gd name="connsiteX4" fmla="*/ 2133600 w 4530436"/>
              <a:gd name="connsiteY4" fmla="*/ 707391 h 722589"/>
              <a:gd name="connsiteX5" fmla="*/ 2590800 w 4530436"/>
              <a:gd name="connsiteY5" fmla="*/ 679681 h 722589"/>
              <a:gd name="connsiteX6" fmla="*/ 2854037 w 4530436"/>
              <a:gd name="connsiteY6" fmla="*/ 416445 h 722589"/>
              <a:gd name="connsiteX7" fmla="*/ 3006436 w 4530436"/>
              <a:gd name="connsiteY7" fmla="*/ 180918 h 722589"/>
              <a:gd name="connsiteX8" fmla="*/ 3172691 w 4530436"/>
              <a:gd name="connsiteY8" fmla="*/ 70082 h 722589"/>
              <a:gd name="connsiteX9" fmla="*/ 3394364 w 4530436"/>
              <a:gd name="connsiteY9" fmla="*/ 28518 h 722589"/>
              <a:gd name="connsiteX10" fmla="*/ 4530436 w 4530436"/>
              <a:gd name="connsiteY10" fmla="*/ 28518 h 722589"/>
              <a:gd name="connsiteX0" fmla="*/ 0 w 4530436"/>
              <a:gd name="connsiteY0" fmla="*/ 14664 h 720582"/>
              <a:gd name="connsiteX1" fmla="*/ 1025236 w 4530436"/>
              <a:gd name="connsiteY1" fmla="*/ 14664 h 720582"/>
              <a:gd name="connsiteX2" fmla="*/ 1343891 w 4530436"/>
              <a:gd name="connsiteY2" fmla="*/ 167064 h 720582"/>
              <a:gd name="connsiteX3" fmla="*/ 1616711 w 4530436"/>
              <a:gd name="connsiteY3" fmla="*/ 554991 h 720582"/>
              <a:gd name="connsiteX4" fmla="*/ 2133600 w 4530436"/>
              <a:gd name="connsiteY4" fmla="*/ 707391 h 720582"/>
              <a:gd name="connsiteX5" fmla="*/ 2590800 w 4530436"/>
              <a:gd name="connsiteY5" fmla="*/ 679681 h 720582"/>
              <a:gd name="connsiteX6" fmla="*/ 2854037 w 4530436"/>
              <a:gd name="connsiteY6" fmla="*/ 416445 h 720582"/>
              <a:gd name="connsiteX7" fmla="*/ 3006436 w 4530436"/>
              <a:gd name="connsiteY7" fmla="*/ 180918 h 720582"/>
              <a:gd name="connsiteX8" fmla="*/ 3172691 w 4530436"/>
              <a:gd name="connsiteY8" fmla="*/ 70082 h 720582"/>
              <a:gd name="connsiteX9" fmla="*/ 3394364 w 4530436"/>
              <a:gd name="connsiteY9" fmla="*/ 28518 h 720582"/>
              <a:gd name="connsiteX10" fmla="*/ 4530436 w 4530436"/>
              <a:gd name="connsiteY10" fmla="*/ 28518 h 720582"/>
              <a:gd name="connsiteX0" fmla="*/ 0 w 4530436"/>
              <a:gd name="connsiteY0" fmla="*/ 14664 h 712510"/>
              <a:gd name="connsiteX1" fmla="*/ 1025236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06436 w 4530436"/>
              <a:gd name="connsiteY7" fmla="*/ 180918 h 712510"/>
              <a:gd name="connsiteX8" fmla="*/ 3172691 w 4530436"/>
              <a:gd name="connsiteY8" fmla="*/ 70082 h 712510"/>
              <a:gd name="connsiteX9" fmla="*/ 3394364 w 4530436"/>
              <a:gd name="connsiteY9" fmla="*/ 28518 h 712510"/>
              <a:gd name="connsiteX10" fmla="*/ 4530436 w 4530436"/>
              <a:gd name="connsiteY10" fmla="*/ 28518 h 712510"/>
              <a:gd name="connsiteX0" fmla="*/ 0 w 4530436"/>
              <a:gd name="connsiteY0" fmla="*/ 14664 h 712510"/>
              <a:gd name="connsiteX1" fmla="*/ 750664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06436 w 4530436"/>
              <a:gd name="connsiteY7" fmla="*/ 180918 h 712510"/>
              <a:gd name="connsiteX8" fmla="*/ 3172691 w 4530436"/>
              <a:gd name="connsiteY8" fmla="*/ 70082 h 712510"/>
              <a:gd name="connsiteX9" fmla="*/ 3394364 w 4530436"/>
              <a:gd name="connsiteY9" fmla="*/ 28518 h 712510"/>
              <a:gd name="connsiteX10" fmla="*/ 4530436 w 4530436"/>
              <a:gd name="connsiteY10" fmla="*/ 28518 h 712510"/>
              <a:gd name="connsiteX0" fmla="*/ 0 w 4530436"/>
              <a:gd name="connsiteY0" fmla="*/ 14664 h 712510"/>
              <a:gd name="connsiteX1" fmla="*/ 750664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06436 w 4530436"/>
              <a:gd name="connsiteY7" fmla="*/ 180918 h 712510"/>
              <a:gd name="connsiteX8" fmla="*/ 3172691 w 4530436"/>
              <a:gd name="connsiteY8" fmla="*/ 70082 h 712510"/>
              <a:gd name="connsiteX9" fmla="*/ 3573433 w 4530436"/>
              <a:gd name="connsiteY9" fmla="*/ 42373 h 712510"/>
              <a:gd name="connsiteX10" fmla="*/ 4530436 w 4530436"/>
              <a:gd name="connsiteY10" fmla="*/ 28518 h 712510"/>
              <a:gd name="connsiteX0" fmla="*/ 0 w 4530436"/>
              <a:gd name="connsiteY0" fmla="*/ 14664 h 712510"/>
              <a:gd name="connsiteX1" fmla="*/ 750664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06436 w 4530436"/>
              <a:gd name="connsiteY7" fmla="*/ 180918 h 712510"/>
              <a:gd name="connsiteX8" fmla="*/ 3304008 w 4530436"/>
              <a:gd name="connsiteY8" fmla="*/ 70082 h 712510"/>
              <a:gd name="connsiteX9" fmla="*/ 3573433 w 4530436"/>
              <a:gd name="connsiteY9" fmla="*/ 42373 h 712510"/>
              <a:gd name="connsiteX10" fmla="*/ 4530436 w 4530436"/>
              <a:gd name="connsiteY10" fmla="*/ 28518 h 712510"/>
              <a:gd name="connsiteX0" fmla="*/ 0 w 4530436"/>
              <a:gd name="connsiteY0" fmla="*/ 14664 h 712510"/>
              <a:gd name="connsiteX1" fmla="*/ 750664 w 4530436"/>
              <a:gd name="connsiteY1" fmla="*/ 14664 h 712510"/>
              <a:gd name="connsiteX2" fmla="*/ 1343891 w 4530436"/>
              <a:gd name="connsiteY2" fmla="*/ 167064 h 712510"/>
              <a:gd name="connsiteX3" fmla="*/ 1616711 w 4530436"/>
              <a:gd name="connsiteY3" fmla="*/ 554991 h 712510"/>
              <a:gd name="connsiteX4" fmla="*/ 2133600 w 4530436"/>
              <a:gd name="connsiteY4" fmla="*/ 707391 h 712510"/>
              <a:gd name="connsiteX5" fmla="*/ 2638553 w 4530436"/>
              <a:gd name="connsiteY5" fmla="*/ 651972 h 712510"/>
              <a:gd name="connsiteX6" fmla="*/ 2854037 w 4530436"/>
              <a:gd name="connsiteY6" fmla="*/ 416445 h 712510"/>
              <a:gd name="connsiteX7" fmla="*/ 3054188 w 4530436"/>
              <a:gd name="connsiteY7" fmla="*/ 167063 h 712510"/>
              <a:gd name="connsiteX8" fmla="*/ 3304008 w 4530436"/>
              <a:gd name="connsiteY8" fmla="*/ 70082 h 712510"/>
              <a:gd name="connsiteX9" fmla="*/ 3573433 w 4530436"/>
              <a:gd name="connsiteY9" fmla="*/ 42373 h 712510"/>
              <a:gd name="connsiteX10" fmla="*/ 4530436 w 4530436"/>
              <a:gd name="connsiteY10" fmla="*/ 28518 h 712510"/>
              <a:gd name="connsiteX0" fmla="*/ 0 w 4530436"/>
              <a:gd name="connsiteY0" fmla="*/ 14664 h 778758"/>
              <a:gd name="connsiteX1" fmla="*/ 750664 w 4530436"/>
              <a:gd name="connsiteY1" fmla="*/ 14664 h 778758"/>
              <a:gd name="connsiteX2" fmla="*/ 1343891 w 4530436"/>
              <a:gd name="connsiteY2" fmla="*/ 167064 h 778758"/>
              <a:gd name="connsiteX3" fmla="*/ 1616711 w 4530436"/>
              <a:gd name="connsiteY3" fmla="*/ 554991 h 778758"/>
              <a:gd name="connsiteX4" fmla="*/ 2145538 w 4530436"/>
              <a:gd name="connsiteY4" fmla="*/ 776664 h 778758"/>
              <a:gd name="connsiteX5" fmla="*/ 2638553 w 4530436"/>
              <a:gd name="connsiteY5" fmla="*/ 651972 h 778758"/>
              <a:gd name="connsiteX6" fmla="*/ 2854037 w 4530436"/>
              <a:gd name="connsiteY6" fmla="*/ 416445 h 778758"/>
              <a:gd name="connsiteX7" fmla="*/ 3054188 w 4530436"/>
              <a:gd name="connsiteY7" fmla="*/ 167063 h 778758"/>
              <a:gd name="connsiteX8" fmla="*/ 3304008 w 4530436"/>
              <a:gd name="connsiteY8" fmla="*/ 70082 h 778758"/>
              <a:gd name="connsiteX9" fmla="*/ 3573433 w 4530436"/>
              <a:gd name="connsiteY9" fmla="*/ 42373 h 778758"/>
              <a:gd name="connsiteX10" fmla="*/ 4530436 w 4530436"/>
              <a:gd name="connsiteY10" fmla="*/ 28518 h 778758"/>
              <a:gd name="connsiteX0" fmla="*/ 0 w 4685629"/>
              <a:gd name="connsiteY0" fmla="*/ 23445 h 773685"/>
              <a:gd name="connsiteX1" fmla="*/ 905857 w 4685629"/>
              <a:gd name="connsiteY1" fmla="*/ 9591 h 773685"/>
              <a:gd name="connsiteX2" fmla="*/ 1499084 w 4685629"/>
              <a:gd name="connsiteY2" fmla="*/ 161991 h 773685"/>
              <a:gd name="connsiteX3" fmla="*/ 1771904 w 4685629"/>
              <a:gd name="connsiteY3" fmla="*/ 549918 h 773685"/>
              <a:gd name="connsiteX4" fmla="*/ 2300731 w 4685629"/>
              <a:gd name="connsiteY4" fmla="*/ 771591 h 773685"/>
              <a:gd name="connsiteX5" fmla="*/ 2793746 w 4685629"/>
              <a:gd name="connsiteY5" fmla="*/ 646899 h 773685"/>
              <a:gd name="connsiteX6" fmla="*/ 3009230 w 4685629"/>
              <a:gd name="connsiteY6" fmla="*/ 411372 h 773685"/>
              <a:gd name="connsiteX7" fmla="*/ 3209381 w 4685629"/>
              <a:gd name="connsiteY7" fmla="*/ 161990 h 773685"/>
              <a:gd name="connsiteX8" fmla="*/ 3459201 w 4685629"/>
              <a:gd name="connsiteY8" fmla="*/ 65009 h 773685"/>
              <a:gd name="connsiteX9" fmla="*/ 3728626 w 4685629"/>
              <a:gd name="connsiteY9" fmla="*/ 37300 h 773685"/>
              <a:gd name="connsiteX10" fmla="*/ 4685629 w 4685629"/>
              <a:gd name="connsiteY10" fmla="*/ 23445 h 773685"/>
              <a:gd name="connsiteX0" fmla="*/ 0 w 4685629"/>
              <a:gd name="connsiteY0" fmla="*/ 23445 h 774212"/>
              <a:gd name="connsiteX1" fmla="*/ 905857 w 4685629"/>
              <a:gd name="connsiteY1" fmla="*/ 9591 h 774212"/>
              <a:gd name="connsiteX2" fmla="*/ 1499084 w 4685629"/>
              <a:gd name="connsiteY2" fmla="*/ 161991 h 774212"/>
              <a:gd name="connsiteX3" fmla="*/ 1819656 w 4685629"/>
              <a:gd name="connsiteY3" fmla="*/ 536063 h 774212"/>
              <a:gd name="connsiteX4" fmla="*/ 2300731 w 4685629"/>
              <a:gd name="connsiteY4" fmla="*/ 771591 h 774212"/>
              <a:gd name="connsiteX5" fmla="*/ 2793746 w 4685629"/>
              <a:gd name="connsiteY5" fmla="*/ 646899 h 774212"/>
              <a:gd name="connsiteX6" fmla="*/ 3009230 w 4685629"/>
              <a:gd name="connsiteY6" fmla="*/ 411372 h 774212"/>
              <a:gd name="connsiteX7" fmla="*/ 3209381 w 4685629"/>
              <a:gd name="connsiteY7" fmla="*/ 161990 h 774212"/>
              <a:gd name="connsiteX8" fmla="*/ 3459201 w 4685629"/>
              <a:gd name="connsiteY8" fmla="*/ 65009 h 774212"/>
              <a:gd name="connsiteX9" fmla="*/ 3728626 w 4685629"/>
              <a:gd name="connsiteY9" fmla="*/ 37300 h 774212"/>
              <a:gd name="connsiteX10" fmla="*/ 4685629 w 4685629"/>
              <a:gd name="connsiteY10" fmla="*/ 23445 h 774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85629" h="774212">
                <a:moveTo>
                  <a:pt x="0" y="23445"/>
                </a:moveTo>
                <a:cubicBezTo>
                  <a:pt x="400627" y="10745"/>
                  <a:pt x="656010" y="-13500"/>
                  <a:pt x="905857" y="9591"/>
                </a:cubicBezTo>
                <a:cubicBezTo>
                  <a:pt x="1155704" y="32682"/>
                  <a:pt x="1346784" y="74246"/>
                  <a:pt x="1499084" y="161991"/>
                </a:cubicBezTo>
                <a:cubicBezTo>
                  <a:pt x="1651384" y="249736"/>
                  <a:pt x="1686048" y="434463"/>
                  <a:pt x="1819656" y="536063"/>
                </a:cubicBezTo>
                <a:cubicBezTo>
                  <a:pt x="1953264" y="637663"/>
                  <a:pt x="2138383" y="753118"/>
                  <a:pt x="2300731" y="771591"/>
                </a:cubicBezTo>
                <a:cubicBezTo>
                  <a:pt x="2463079" y="790064"/>
                  <a:pt x="2675663" y="706935"/>
                  <a:pt x="2793746" y="646899"/>
                </a:cubicBezTo>
                <a:cubicBezTo>
                  <a:pt x="2911829" y="586863"/>
                  <a:pt x="2939957" y="492190"/>
                  <a:pt x="3009230" y="411372"/>
                </a:cubicBezTo>
                <a:cubicBezTo>
                  <a:pt x="3078503" y="330554"/>
                  <a:pt x="3134386" y="219717"/>
                  <a:pt x="3209381" y="161990"/>
                </a:cubicBezTo>
                <a:cubicBezTo>
                  <a:pt x="3284376" y="104263"/>
                  <a:pt x="3372660" y="85791"/>
                  <a:pt x="3459201" y="65009"/>
                </a:cubicBezTo>
                <a:cubicBezTo>
                  <a:pt x="3545742" y="44227"/>
                  <a:pt x="3524221" y="44227"/>
                  <a:pt x="3728626" y="37300"/>
                </a:cubicBezTo>
                <a:cubicBezTo>
                  <a:pt x="3933031" y="30373"/>
                  <a:pt x="4230738" y="19981"/>
                  <a:pt x="4685629" y="23445"/>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9C074080-F6E9-42CF-B093-38BB1B1181F4}"/>
              </a:ext>
            </a:extLst>
          </p:cNvPr>
          <p:cNvCxnSpPr/>
          <p:nvPr/>
        </p:nvCxnSpPr>
        <p:spPr>
          <a:xfrm flipH="1">
            <a:off x="9407236" y="4139107"/>
            <a:ext cx="464130" cy="40064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8425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1245C8-83BB-405A-9638-032602DCE1B0}"/>
              </a:ext>
            </a:extLst>
          </p:cNvPr>
          <p:cNvSpPr>
            <a:spLocks noGrp="1"/>
          </p:cNvSpPr>
          <p:nvPr>
            <p:ph type="sldNum" sz="quarter" idx="12"/>
          </p:nvPr>
        </p:nvSpPr>
        <p:spPr/>
        <p:txBody>
          <a:bodyPr/>
          <a:lstStyle/>
          <a:p>
            <a:fld id="{9C383E37-3AA7-4A8A-88A8-91ABDFF32B6D}" type="slidenum">
              <a:rPr lang="en-US" smtClean="0"/>
              <a:t>30</a:t>
            </a:fld>
            <a:endParaRPr lang="en-US"/>
          </a:p>
        </p:txBody>
      </p:sp>
      <p:sp>
        <p:nvSpPr>
          <p:cNvPr id="3" name="TextBox 2">
            <a:extLst>
              <a:ext uri="{FF2B5EF4-FFF2-40B4-BE49-F238E27FC236}">
                <a16:creationId xmlns:a16="http://schemas.microsoft.com/office/drawing/2014/main" id="{38C63D6E-8102-4895-898D-1A8613CEA6BA}"/>
              </a:ext>
            </a:extLst>
          </p:cNvPr>
          <p:cNvSpPr txBox="1"/>
          <p:nvPr/>
        </p:nvSpPr>
        <p:spPr>
          <a:xfrm>
            <a:off x="2611734" y="216827"/>
            <a:ext cx="7134789" cy="646331"/>
          </a:xfrm>
          <a:prstGeom prst="rect">
            <a:avLst/>
          </a:prstGeom>
          <a:noFill/>
        </p:spPr>
        <p:txBody>
          <a:bodyPr wrap="square" rtlCol="0">
            <a:spAutoFit/>
          </a:bodyPr>
          <a:lstStyle/>
          <a:p>
            <a:pPr algn="ctr"/>
            <a:r>
              <a:rPr lang="en-US" sz="3600" dirty="0"/>
              <a:t>Sample Calculation</a:t>
            </a:r>
          </a:p>
        </p:txBody>
      </p:sp>
      <p:sp>
        <p:nvSpPr>
          <p:cNvPr id="6" name="TextBox 5">
            <a:extLst>
              <a:ext uri="{FF2B5EF4-FFF2-40B4-BE49-F238E27FC236}">
                <a16:creationId xmlns:a16="http://schemas.microsoft.com/office/drawing/2014/main" id="{BB8C08A2-DA4A-4713-824B-BD024D44AAD4}"/>
              </a:ext>
            </a:extLst>
          </p:cNvPr>
          <p:cNvSpPr txBox="1"/>
          <p:nvPr/>
        </p:nvSpPr>
        <p:spPr>
          <a:xfrm>
            <a:off x="623452" y="875989"/>
            <a:ext cx="11069784" cy="5355312"/>
          </a:xfrm>
          <a:prstGeom prst="rect">
            <a:avLst/>
          </a:prstGeom>
          <a:noFill/>
        </p:spPr>
        <p:txBody>
          <a:bodyPr wrap="square" rtlCol="0">
            <a:spAutoFit/>
          </a:bodyPr>
          <a:lstStyle/>
          <a:p>
            <a:r>
              <a:rPr lang="en-US" dirty="0"/>
              <a:t>	</a:t>
            </a:r>
          </a:p>
          <a:p>
            <a:r>
              <a:rPr lang="en-US" dirty="0"/>
              <a:t>		                                               U</a:t>
            </a:r>
          </a:p>
          <a:p>
            <a:r>
              <a:rPr lang="en-US" dirty="0"/>
              <a:t>	V</a:t>
            </a:r>
            <a:r>
              <a:rPr lang="en-US" baseline="-25000" dirty="0"/>
              <a:t>Perigee</a:t>
            </a:r>
            <a:r>
              <a:rPr lang="en-US" dirty="0"/>
              <a:t>   =                  2   *   E</a:t>
            </a:r>
            <a:r>
              <a:rPr lang="en-US" baseline="-25000" dirty="0"/>
              <a:t>t</a:t>
            </a:r>
            <a:r>
              <a:rPr lang="en-US" dirty="0"/>
              <a:t>   +   -------------------</a:t>
            </a:r>
          </a:p>
          <a:p>
            <a:r>
              <a:rPr lang="en-US" dirty="0"/>
              <a:t>			                     Perigee Radius	</a:t>
            </a:r>
          </a:p>
          <a:p>
            <a:endParaRPr lang="en-US" dirty="0"/>
          </a:p>
          <a:p>
            <a:r>
              <a:rPr lang="en-US" dirty="0"/>
              <a:t>	</a:t>
            </a:r>
          </a:p>
          <a:p>
            <a:r>
              <a:rPr lang="en-US" dirty="0"/>
              <a:t>						        14.05  x  10</a:t>
            </a:r>
            <a:r>
              <a:rPr lang="en-US" baseline="30000" dirty="0"/>
              <a:t>15</a:t>
            </a:r>
            <a:r>
              <a:rPr lang="en-US" dirty="0"/>
              <a:t>  ft</a:t>
            </a:r>
            <a:r>
              <a:rPr lang="en-US" baseline="30000" dirty="0"/>
              <a:t>3</a:t>
            </a:r>
            <a:r>
              <a:rPr lang="en-US" dirty="0"/>
              <a:t>/sec</a:t>
            </a:r>
            <a:r>
              <a:rPr lang="en-US" baseline="30000" dirty="0"/>
              <a:t>2 </a:t>
            </a:r>
            <a:endParaRPr lang="en-US" dirty="0"/>
          </a:p>
          <a:p>
            <a:r>
              <a:rPr lang="en-US" dirty="0"/>
              <a:t>	V</a:t>
            </a:r>
            <a:r>
              <a:rPr lang="en-US" baseline="-25000" dirty="0"/>
              <a:t>Perigee</a:t>
            </a:r>
            <a:r>
              <a:rPr lang="en-US" dirty="0"/>
              <a:t>   =                  2   *   </a:t>
            </a:r>
            <a:r>
              <a:rPr lang="en-US" b="1" dirty="0"/>
              <a:t>-  316,156,616 ft</a:t>
            </a:r>
            <a:r>
              <a:rPr lang="en-US" b="1" baseline="30000" dirty="0"/>
              <a:t>2</a:t>
            </a:r>
            <a:r>
              <a:rPr lang="en-US" b="1" dirty="0"/>
              <a:t>/sec</a:t>
            </a:r>
            <a:r>
              <a:rPr lang="en-US" b="1" baseline="30000" dirty="0"/>
              <a:t>2</a:t>
            </a:r>
            <a:r>
              <a:rPr lang="en-US" b="1" dirty="0"/>
              <a:t> </a:t>
            </a:r>
            <a:r>
              <a:rPr lang="en-US" dirty="0"/>
              <a:t>   +    -----------------------------       =    </a:t>
            </a:r>
            <a:r>
              <a:rPr lang="en-US" b="1" dirty="0">
                <a:solidFill>
                  <a:srgbClr val="FF0000"/>
                </a:solidFill>
              </a:rPr>
              <a:t>25,446  ft/sec</a:t>
            </a:r>
          </a:p>
          <a:p>
            <a:r>
              <a:rPr lang="en-US" dirty="0"/>
              <a:t>			                     		             21,956,000 ft </a:t>
            </a:r>
          </a:p>
          <a:p>
            <a:endParaRPr lang="en-US" dirty="0"/>
          </a:p>
          <a:p>
            <a:endParaRPr lang="en-US" dirty="0"/>
          </a:p>
          <a:p>
            <a:r>
              <a:rPr lang="en-US" dirty="0"/>
              <a:t>                                                                                  U</a:t>
            </a:r>
          </a:p>
          <a:p>
            <a:r>
              <a:rPr lang="en-US" dirty="0"/>
              <a:t>	</a:t>
            </a:r>
            <a:r>
              <a:rPr lang="en-US" dirty="0" err="1"/>
              <a:t>V</a:t>
            </a:r>
            <a:r>
              <a:rPr lang="en-US" baseline="-25000" dirty="0" err="1"/>
              <a:t>Apogee</a:t>
            </a:r>
            <a:r>
              <a:rPr lang="en-US" dirty="0"/>
              <a:t>   =                  2   *   E</a:t>
            </a:r>
            <a:r>
              <a:rPr lang="en-US" baseline="-25000" dirty="0"/>
              <a:t>t</a:t>
            </a:r>
            <a:r>
              <a:rPr lang="en-US" dirty="0"/>
              <a:t>   +   -------------------</a:t>
            </a:r>
          </a:p>
          <a:p>
            <a:r>
              <a:rPr lang="en-US" dirty="0"/>
              <a:t>			                     Apogee Radius	</a:t>
            </a:r>
          </a:p>
          <a:p>
            <a:endParaRPr lang="en-US" dirty="0"/>
          </a:p>
          <a:p>
            <a:endParaRPr lang="en-US" dirty="0"/>
          </a:p>
          <a:p>
            <a:r>
              <a:rPr lang="en-US" dirty="0"/>
              <a:t> 						        14.05  x  10</a:t>
            </a:r>
            <a:r>
              <a:rPr lang="en-US" baseline="30000" dirty="0"/>
              <a:t>15</a:t>
            </a:r>
            <a:r>
              <a:rPr lang="en-US" dirty="0"/>
              <a:t>  ft</a:t>
            </a:r>
            <a:r>
              <a:rPr lang="en-US" baseline="30000" dirty="0"/>
              <a:t>3</a:t>
            </a:r>
            <a:r>
              <a:rPr lang="en-US" dirty="0"/>
              <a:t>/sec</a:t>
            </a:r>
            <a:r>
              <a:rPr lang="en-US" baseline="30000" dirty="0"/>
              <a:t>2 </a:t>
            </a:r>
            <a:endParaRPr lang="en-US" dirty="0"/>
          </a:p>
          <a:p>
            <a:r>
              <a:rPr lang="en-US" dirty="0"/>
              <a:t>	</a:t>
            </a:r>
            <a:r>
              <a:rPr lang="en-US" dirty="0" err="1"/>
              <a:t>V</a:t>
            </a:r>
            <a:r>
              <a:rPr lang="en-US" baseline="-25000" dirty="0" err="1"/>
              <a:t>Apogee</a:t>
            </a:r>
            <a:r>
              <a:rPr lang="en-US" dirty="0"/>
              <a:t>   =                 2   *    </a:t>
            </a:r>
            <a:r>
              <a:rPr lang="en-US" b="1" dirty="0"/>
              <a:t>-  316,156,616 ft</a:t>
            </a:r>
            <a:r>
              <a:rPr lang="en-US" b="1" baseline="30000" dirty="0"/>
              <a:t>2</a:t>
            </a:r>
            <a:r>
              <a:rPr lang="en-US" b="1" dirty="0"/>
              <a:t>/sec</a:t>
            </a:r>
            <a:r>
              <a:rPr lang="en-US" b="1" baseline="30000" dirty="0"/>
              <a:t>2</a:t>
            </a:r>
            <a:r>
              <a:rPr lang="en-US" dirty="0"/>
              <a:t>    +     ----------------------------      =    </a:t>
            </a:r>
            <a:r>
              <a:rPr lang="en-US" b="1" dirty="0">
                <a:solidFill>
                  <a:srgbClr val="FF0000"/>
                </a:solidFill>
              </a:rPr>
              <a:t>24,849  ft/sec</a:t>
            </a:r>
          </a:p>
          <a:p>
            <a:r>
              <a:rPr lang="en-US" dirty="0"/>
              <a:t>						              22,484,000 ft </a:t>
            </a:r>
          </a:p>
        </p:txBody>
      </p:sp>
      <p:grpSp>
        <p:nvGrpSpPr>
          <p:cNvPr id="13" name="Group 12">
            <a:extLst>
              <a:ext uri="{FF2B5EF4-FFF2-40B4-BE49-F238E27FC236}">
                <a16:creationId xmlns:a16="http://schemas.microsoft.com/office/drawing/2014/main" id="{A0924357-9474-44AA-874F-5DD989516E13}"/>
              </a:ext>
            </a:extLst>
          </p:cNvPr>
          <p:cNvGrpSpPr/>
          <p:nvPr/>
        </p:nvGrpSpPr>
        <p:grpSpPr>
          <a:xfrm>
            <a:off x="2849339" y="1103829"/>
            <a:ext cx="3126362" cy="1015664"/>
            <a:chOff x="2286000" y="5013126"/>
            <a:chExt cx="4672612" cy="1096728"/>
          </a:xfrm>
        </p:grpSpPr>
        <p:cxnSp>
          <p:nvCxnSpPr>
            <p:cNvPr id="14" name="Straight Connector 13">
              <a:extLst>
                <a:ext uri="{FF2B5EF4-FFF2-40B4-BE49-F238E27FC236}">
                  <a16:creationId xmlns:a16="http://schemas.microsoft.com/office/drawing/2014/main" id="{30C7CC50-45CF-4FC0-9A39-D0CAFC7941AC}"/>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135225-DDB6-4823-AD0C-C77597993F40}"/>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AAADE74-CAE9-4CDA-886F-B6656DF19FF4}"/>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DF749D-802C-49AC-B262-ACA3C3CC3D60}"/>
                </a:ext>
              </a:extLst>
            </p:cNvPr>
            <p:cNvCxnSpPr>
              <a:cxnSpLocks/>
            </p:cNvCxnSpPr>
            <p:nvPr/>
          </p:nvCxnSpPr>
          <p:spPr>
            <a:xfrm>
              <a:off x="2978726" y="5031212"/>
              <a:ext cx="397988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48CB69DC-70E1-4394-8FDD-86BE2BAD9626}"/>
              </a:ext>
            </a:extLst>
          </p:cNvPr>
          <p:cNvGrpSpPr/>
          <p:nvPr/>
        </p:nvGrpSpPr>
        <p:grpSpPr>
          <a:xfrm>
            <a:off x="2849339" y="3878824"/>
            <a:ext cx="3126362" cy="1015664"/>
            <a:chOff x="2286000" y="5013126"/>
            <a:chExt cx="4672612" cy="1096728"/>
          </a:xfrm>
        </p:grpSpPr>
        <p:cxnSp>
          <p:nvCxnSpPr>
            <p:cNvPr id="20" name="Straight Connector 19">
              <a:extLst>
                <a:ext uri="{FF2B5EF4-FFF2-40B4-BE49-F238E27FC236}">
                  <a16:creationId xmlns:a16="http://schemas.microsoft.com/office/drawing/2014/main" id="{4AF62200-3D6D-483F-9410-458E64F53C06}"/>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AF0A537-95FC-40E4-9E92-250A910B0CAC}"/>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9BE5AC3-6F7A-4C5E-ADC1-B1DF3B3BBA24}"/>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9FF9D3D-5883-41FC-8624-12781CB7A6E0}"/>
                </a:ext>
              </a:extLst>
            </p:cNvPr>
            <p:cNvCxnSpPr>
              <a:cxnSpLocks/>
            </p:cNvCxnSpPr>
            <p:nvPr/>
          </p:nvCxnSpPr>
          <p:spPr>
            <a:xfrm>
              <a:off x="2978726" y="5031212"/>
              <a:ext cx="397988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FE793909-B3D7-4350-B585-FAFE2F90E864}"/>
              </a:ext>
            </a:extLst>
          </p:cNvPr>
          <p:cNvGrpSpPr/>
          <p:nvPr/>
        </p:nvGrpSpPr>
        <p:grpSpPr>
          <a:xfrm>
            <a:off x="2849339" y="2476731"/>
            <a:ext cx="5948297" cy="1015664"/>
            <a:chOff x="2286000" y="5013126"/>
            <a:chExt cx="8890232" cy="1096728"/>
          </a:xfrm>
        </p:grpSpPr>
        <p:cxnSp>
          <p:nvCxnSpPr>
            <p:cNvPr id="25" name="Straight Connector 24">
              <a:extLst>
                <a:ext uri="{FF2B5EF4-FFF2-40B4-BE49-F238E27FC236}">
                  <a16:creationId xmlns:a16="http://schemas.microsoft.com/office/drawing/2014/main" id="{6769F13F-2AA6-4EC1-84B2-C3BE79284D2E}"/>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935E6CB-4E9C-4990-B281-FEF0B2DD5136}"/>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24905CA-56A8-4015-BB1C-D6448996F5D7}"/>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853C5C2-EEC1-4F7F-8547-178A3F2CFF8D}"/>
                </a:ext>
              </a:extLst>
            </p:cNvPr>
            <p:cNvCxnSpPr>
              <a:cxnSpLocks/>
            </p:cNvCxnSpPr>
            <p:nvPr/>
          </p:nvCxnSpPr>
          <p:spPr>
            <a:xfrm>
              <a:off x="2978726" y="5031212"/>
              <a:ext cx="819750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A43ED908-B594-4E0C-A236-7CB8593FCA09}"/>
              </a:ext>
            </a:extLst>
          </p:cNvPr>
          <p:cNvGrpSpPr/>
          <p:nvPr/>
        </p:nvGrpSpPr>
        <p:grpSpPr>
          <a:xfrm>
            <a:off x="2849339" y="5234989"/>
            <a:ext cx="5948297" cy="1015664"/>
            <a:chOff x="2286000" y="5013126"/>
            <a:chExt cx="8890232" cy="1096728"/>
          </a:xfrm>
        </p:grpSpPr>
        <p:cxnSp>
          <p:nvCxnSpPr>
            <p:cNvPr id="30" name="Straight Connector 29">
              <a:extLst>
                <a:ext uri="{FF2B5EF4-FFF2-40B4-BE49-F238E27FC236}">
                  <a16:creationId xmlns:a16="http://schemas.microsoft.com/office/drawing/2014/main" id="{3421D755-37AE-4648-9652-944FA1AD7C0D}"/>
                </a:ext>
              </a:extLst>
            </p:cNvPr>
            <p:cNvCxnSpPr/>
            <p:nvPr/>
          </p:nvCxnSpPr>
          <p:spPr>
            <a:xfrm>
              <a:off x="2286000" y="5555673"/>
              <a:ext cx="3463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2CCF75-4A65-4A4C-A605-3A95FFED4812}"/>
                </a:ext>
              </a:extLst>
            </p:cNvPr>
            <p:cNvCxnSpPr>
              <a:cxnSpLocks/>
            </p:cNvCxnSpPr>
            <p:nvPr/>
          </p:nvCxnSpPr>
          <p:spPr>
            <a:xfrm>
              <a:off x="2618509" y="5541818"/>
              <a:ext cx="207818" cy="568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7516DF2-E1CD-451C-ABEA-02C43E54C127}"/>
                </a:ext>
              </a:extLst>
            </p:cNvPr>
            <p:cNvCxnSpPr>
              <a:cxnSpLocks/>
            </p:cNvCxnSpPr>
            <p:nvPr/>
          </p:nvCxnSpPr>
          <p:spPr>
            <a:xfrm flipH="1">
              <a:off x="2826327" y="5013126"/>
              <a:ext cx="152400" cy="10967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2308D32-F5FF-4B25-AE09-B538FC5D2A53}"/>
                </a:ext>
              </a:extLst>
            </p:cNvPr>
            <p:cNvCxnSpPr>
              <a:cxnSpLocks/>
            </p:cNvCxnSpPr>
            <p:nvPr/>
          </p:nvCxnSpPr>
          <p:spPr>
            <a:xfrm>
              <a:off x="2978726" y="5031212"/>
              <a:ext cx="819750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6740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95772E-86F4-43FC-98D9-3667747A6412}"/>
              </a:ext>
            </a:extLst>
          </p:cNvPr>
          <p:cNvSpPr>
            <a:spLocks noGrp="1"/>
          </p:cNvSpPr>
          <p:nvPr>
            <p:ph type="sldNum" sz="quarter" idx="12"/>
          </p:nvPr>
        </p:nvSpPr>
        <p:spPr/>
        <p:txBody>
          <a:bodyPr/>
          <a:lstStyle/>
          <a:p>
            <a:fld id="{9C383E37-3AA7-4A8A-88A8-91ABDFF32B6D}" type="slidenum">
              <a:rPr lang="en-US" smtClean="0"/>
              <a:t>31</a:t>
            </a:fld>
            <a:endParaRPr lang="en-US"/>
          </a:p>
        </p:txBody>
      </p:sp>
      <p:sp>
        <p:nvSpPr>
          <p:cNvPr id="3" name="TextBox 2">
            <a:extLst>
              <a:ext uri="{FF2B5EF4-FFF2-40B4-BE49-F238E27FC236}">
                <a16:creationId xmlns:a16="http://schemas.microsoft.com/office/drawing/2014/main" id="{EA7356A7-9216-42C5-B24F-3FAD8FEC9F54}"/>
              </a:ext>
            </a:extLst>
          </p:cNvPr>
          <p:cNvSpPr txBox="1"/>
          <p:nvPr/>
        </p:nvSpPr>
        <p:spPr>
          <a:xfrm>
            <a:off x="1066799" y="594295"/>
            <a:ext cx="9725891" cy="5170646"/>
          </a:xfrm>
          <a:prstGeom prst="rect">
            <a:avLst/>
          </a:prstGeom>
          <a:noFill/>
        </p:spPr>
        <p:txBody>
          <a:bodyPr wrap="square" rtlCol="0">
            <a:spAutoFit/>
          </a:bodyPr>
          <a:lstStyle/>
          <a:p>
            <a:r>
              <a:rPr lang="en-US" sz="2400" dirty="0"/>
              <a:t>Comparing the various velocities:</a:t>
            </a:r>
          </a:p>
          <a:p>
            <a:endParaRPr lang="en-US" b="1" dirty="0">
              <a:solidFill>
                <a:srgbClr val="FF0000"/>
              </a:solidFill>
            </a:endParaRPr>
          </a:p>
          <a:p>
            <a:r>
              <a:rPr lang="en-US" b="1" dirty="0">
                <a:solidFill>
                  <a:srgbClr val="FF0000"/>
                </a:solidFill>
              </a:rPr>
              <a:t>	Original 200 mi Circular Orbit </a:t>
            </a:r>
            <a:r>
              <a:rPr lang="en-US" b="1" dirty="0" err="1">
                <a:solidFill>
                  <a:srgbClr val="FF0000"/>
                </a:solidFill>
              </a:rPr>
              <a:t>Velocity</a:t>
            </a:r>
            <a:r>
              <a:rPr lang="en-US" b="1" baseline="-25000" dirty="0" err="1">
                <a:solidFill>
                  <a:srgbClr val="FF0000"/>
                </a:solidFill>
              </a:rPr>
              <a:t>Circular</a:t>
            </a:r>
            <a:r>
              <a:rPr lang="en-US" b="1" dirty="0">
                <a:solidFill>
                  <a:srgbClr val="FF0000"/>
                </a:solidFill>
              </a:rPr>
              <a:t>   =   25,296  ft/sec</a:t>
            </a:r>
          </a:p>
          <a:p>
            <a:endParaRPr lang="en-US" dirty="0"/>
          </a:p>
          <a:p>
            <a:r>
              <a:rPr lang="en-US" b="1" dirty="0">
                <a:solidFill>
                  <a:srgbClr val="FF0000"/>
                </a:solidFill>
              </a:rPr>
              <a:t>	Perigee Velocity Needed for the Elliptical Transfer Orbit   =    25,446  ft/sec</a:t>
            </a:r>
          </a:p>
          <a:p>
            <a:endParaRPr lang="en-US" b="1" dirty="0">
              <a:solidFill>
                <a:srgbClr val="FF0000"/>
              </a:solidFill>
            </a:endParaRPr>
          </a:p>
          <a:p>
            <a:r>
              <a:rPr lang="en-US" dirty="0"/>
              <a:t>This tells us we need to fire the rocket motor to increase the velocity of the spacecraft so it will take up the new elliptical transfer orbit.</a:t>
            </a:r>
          </a:p>
          <a:p>
            <a:endParaRPr lang="en-US" b="1" dirty="0">
              <a:solidFill>
                <a:srgbClr val="FF0000"/>
              </a:solidFill>
            </a:endParaRPr>
          </a:p>
          <a:p>
            <a:r>
              <a:rPr lang="en-US" b="1" dirty="0">
                <a:solidFill>
                  <a:srgbClr val="FF0000"/>
                </a:solidFill>
              </a:rPr>
              <a:t>	Final 300 mi Circular Orbit </a:t>
            </a:r>
            <a:r>
              <a:rPr lang="en-US" b="1" dirty="0" err="1">
                <a:solidFill>
                  <a:srgbClr val="FF0000"/>
                </a:solidFill>
              </a:rPr>
              <a:t>Velocity</a:t>
            </a:r>
            <a:r>
              <a:rPr lang="en-US" b="1" baseline="-25000" dirty="0" err="1">
                <a:solidFill>
                  <a:srgbClr val="FF0000"/>
                </a:solidFill>
              </a:rPr>
              <a:t>Circular</a:t>
            </a:r>
            <a:r>
              <a:rPr lang="en-US" b="1" dirty="0">
                <a:solidFill>
                  <a:srgbClr val="FF0000"/>
                </a:solidFill>
              </a:rPr>
              <a:t> Needed  =   24,998  ft/sec</a:t>
            </a:r>
          </a:p>
          <a:p>
            <a:endParaRPr lang="en-US" dirty="0"/>
          </a:p>
          <a:p>
            <a:r>
              <a:rPr lang="en-US" b="1" dirty="0">
                <a:solidFill>
                  <a:srgbClr val="FF0000"/>
                </a:solidFill>
              </a:rPr>
              <a:t>	Velocity the Spacecraft will have at Apogee of Elliptical Transfer Orbit   =    25,849  ft/sec</a:t>
            </a:r>
            <a:endParaRPr lang="en-US" dirty="0"/>
          </a:p>
          <a:p>
            <a:endParaRPr lang="en-US" dirty="0"/>
          </a:p>
          <a:p>
            <a:r>
              <a:rPr lang="en-US" dirty="0"/>
              <a:t>This tells us we need to increase the velocity once again to convert the elliptical transfer orbit into the final 300 mi high circular orbit.  We do this by firing the rocket motor again.</a:t>
            </a:r>
          </a:p>
          <a:p>
            <a:endParaRPr lang="en-US" dirty="0"/>
          </a:p>
          <a:p>
            <a:r>
              <a:rPr lang="en-US" dirty="0"/>
              <a:t>If the rocket motor is not fired the second time, the spacecraft will remain in the elliptical orbit, moving from 300 mi back down to 200 mi, then back up to 300 mi until something is done…</a:t>
            </a:r>
          </a:p>
        </p:txBody>
      </p:sp>
    </p:spTree>
    <p:extLst>
      <p:ext uri="{BB962C8B-B14F-4D97-AF65-F5344CB8AC3E}">
        <p14:creationId xmlns:p14="http://schemas.microsoft.com/office/powerpoint/2010/main" val="104081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5F8D4D-3B5A-4698-AA07-631EDE2B5D05}"/>
              </a:ext>
            </a:extLst>
          </p:cNvPr>
          <p:cNvSpPr>
            <a:spLocks noGrp="1"/>
          </p:cNvSpPr>
          <p:nvPr>
            <p:ph type="sldNum" sz="quarter" idx="12"/>
          </p:nvPr>
        </p:nvSpPr>
        <p:spPr/>
        <p:txBody>
          <a:bodyPr/>
          <a:lstStyle/>
          <a:p>
            <a:fld id="{9C383E37-3AA7-4A8A-88A8-91ABDFF32B6D}" type="slidenum">
              <a:rPr lang="en-US" smtClean="0"/>
              <a:t>32</a:t>
            </a:fld>
            <a:endParaRPr lang="en-US"/>
          </a:p>
        </p:txBody>
      </p:sp>
      <p:sp>
        <p:nvSpPr>
          <p:cNvPr id="3" name="TextBox 2">
            <a:extLst>
              <a:ext uri="{FF2B5EF4-FFF2-40B4-BE49-F238E27FC236}">
                <a16:creationId xmlns:a16="http://schemas.microsoft.com/office/drawing/2014/main" id="{263B8409-D040-409D-AE36-8AEEEDD893A8}"/>
              </a:ext>
            </a:extLst>
          </p:cNvPr>
          <p:cNvSpPr txBox="1"/>
          <p:nvPr/>
        </p:nvSpPr>
        <p:spPr>
          <a:xfrm>
            <a:off x="1676399" y="566678"/>
            <a:ext cx="9421091" cy="2585323"/>
          </a:xfrm>
          <a:prstGeom prst="rect">
            <a:avLst/>
          </a:prstGeom>
          <a:noFill/>
        </p:spPr>
        <p:txBody>
          <a:bodyPr wrap="square" rtlCol="0">
            <a:spAutoFit/>
          </a:bodyPr>
          <a:lstStyle/>
          <a:p>
            <a:r>
              <a:rPr lang="en-US" dirty="0"/>
              <a:t>Step 5 – Calculate the Delta-V’s for entering and exiting the elliptical transfer orbit</a:t>
            </a:r>
          </a:p>
          <a:p>
            <a:endParaRPr lang="en-US" dirty="0"/>
          </a:p>
          <a:p>
            <a:r>
              <a:rPr lang="en-US" dirty="0"/>
              <a:t>	Delta-V</a:t>
            </a:r>
            <a:r>
              <a:rPr lang="en-US" baseline="-25000" dirty="0"/>
              <a:t>entering</a:t>
            </a:r>
            <a:r>
              <a:rPr lang="en-US" dirty="0"/>
              <a:t>   =    Transfer Orbit Perigee Velocity Needed - Initial Circular Orbit Velocity</a:t>
            </a:r>
          </a:p>
          <a:p>
            <a:r>
              <a:rPr lang="en-US" dirty="0"/>
              <a:t>	</a:t>
            </a:r>
          </a:p>
          <a:p>
            <a:r>
              <a:rPr lang="en-US" dirty="0"/>
              <a:t>	</a:t>
            </a:r>
            <a:r>
              <a:rPr lang="en-US" b="1" dirty="0"/>
              <a:t>Delta-V</a:t>
            </a:r>
            <a:r>
              <a:rPr lang="en-US" b="1" baseline="-25000" dirty="0"/>
              <a:t>entering</a:t>
            </a:r>
            <a:r>
              <a:rPr lang="en-US" b="1" dirty="0"/>
              <a:t> </a:t>
            </a:r>
            <a:r>
              <a:rPr lang="en-US" dirty="0"/>
              <a:t>  =    25,296  ft/sec   -   25,296  ft/sec   =   </a:t>
            </a:r>
            <a:r>
              <a:rPr lang="en-US" b="1" dirty="0"/>
              <a:t>150  ft/sec </a:t>
            </a:r>
          </a:p>
          <a:p>
            <a:endParaRPr lang="en-US" dirty="0"/>
          </a:p>
          <a:p>
            <a:r>
              <a:rPr lang="en-US" dirty="0"/>
              <a:t>	</a:t>
            </a:r>
          </a:p>
          <a:p>
            <a:r>
              <a:rPr lang="en-US" dirty="0"/>
              <a:t>	Delta-V</a:t>
            </a:r>
            <a:r>
              <a:rPr lang="en-US" baseline="-25000" dirty="0"/>
              <a:t>exiting</a:t>
            </a:r>
            <a:r>
              <a:rPr lang="en-US" dirty="0"/>
              <a:t>     =    Final Circular Orbit Velocity   -   Transfer Orbit Apogee Velocity	</a:t>
            </a:r>
          </a:p>
          <a:p>
            <a:r>
              <a:rPr lang="en-US" dirty="0"/>
              <a:t>	</a:t>
            </a:r>
            <a:r>
              <a:rPr lang="en-US" b="1" dirty="0"/>
              <a:t>Delta-V</a:t>
            </a:r>
            <a:r>
              <a:rPr lang="en-US" b="1" baseline="-25000" dirty="0"/>
              <a:t>exiting</a:t>
            </a:r>
            <a:r>
              <a:rPr lang="en-US" b="1" dirty="0"/>
              <a:t> </a:t>
            </a:r>
            <a:r>
              <a:rPr lang="en-US" dirty="0"/>
              <a:t>    =</a:t>
            </a:r>
            <a:r>
              <a:rPr lang="en-US" b="1" dirty="0">
                <a:solidFill>
                  <a:srgbClr val="FF0000"/>
                </a:solidFill>
              </a:rPr>
              <a:t>    </a:t>
            </a:r>
            <a:r>
              <a:rPr lang="en-US" dirty="0"/>
              <a:t>24,998  ft/sec   -   24,849  ft/sec   =   </a:t>
            </a:r>
            <a:r>
              <a:rPr lang="en-US" b="1" dirty="0"/>
              <a:t>149  ft/sec</a:t>
            </a:r>
          </a:p>
        </p:txBody>
      </p:sp>
      <p:sp>
        <p:nvSpPr>
          <p:cNvPr id="4" name="TextBox 3">
            <a:extLst>
              <a:ext uri="{FF2B5EF4-FFF2-40B4-BE49-F238E27FC236}">
                <a16:creationId xmlns:a16="http://schemas.microsoft.com/office/drawing/2014/main" id="{B250A164-188C-42FF-B404-5C7A135A3988}"/>
              </a:ext>
            </a:extLst>
          </p:cNvPr>
          <p:cNvSpPr txBox="1"/>
          <p:nvPr/>
        </p:nvSpPr>
        <p:spPr>
          <a:xfrm>
            <a:off x="1676400" y="3699164"/>
            <a:ext cx="8763000" cy="2031325"/>
          </a:xfrm>
          <a:prstGeom prst="rect">
            <a:avLst/>
          </a:prstGeom>
          <a:noFill/>
        </p:spPr>
        <p:txBody>
          <a:bodyPr wrap="square" rtlCol="0">
            <a:spAutoFit/>
          </a:bodyPr>
          <a:lstStyle/>
          <a:p>
            <a:r>
              <a:rPr lang="en-US" dirty="0"/>
              <a:t>Step 6 – Total Delta-V</a:t>
            </a:r>
          </a:p>
          <a:p>
            <a:endParaRPr lang="en-US" dirty="0"/>
          </a:p>
          <a:p>
            <a:r>
              <a:rPr lang="en-US" dirty="0"/>
              <a:t>The Total Delta-V needed to change the orbit from 200 mi to 300 mi is simply the sum of the two velocity changes that were needed.</a:t>
            </a:r>
          </a:p>
          <a:p>
            <a:endParaRPr lang="en-US" dirty="0"/>
          </a:p>
          <a:p>
            <a:r>
              <a:rPr lang="en-US" dirty="0"/>
              <a:t>	</a:t>
            </a:r>
            <a:r>
              <a:rPr lang="en-US" b="1" dirty="0"/>
              <a:t>Total Delta-V   </a:t>
            </a:r>
            <a:r>
              <a:rPr lang="en-US" dirty="0"/>
              <a:t>=   150  ft/sec   +   149  ft/sec   =   </a:t>
            </a:r>
            <a:r>
              <a:rPr lang="en-US" b="1" dirty="0"/>
              <a:t>299  ft/sec</a:t>
            </a:r>
            <a:br>
              <a:rPr lang="en-US" dirty="0"/>
            </a:br>
            <a:endParaRPr lang="en-US" dirty="0"/>
          </a:p>
        </p:txBody>
      </p:sp>
    </p:spTree>
    <p:extLst>
      <p:ext uri="{BB962C8B-B14F-4D97-AF65-F5344CB8AC3E}">
        <p14:creationId xmlns:p14="http://schemas.microsoft.com/office/powerpoint/2010/main" val="90446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3E6D1E-0A1F-46C0-A794-2F1FDA9D4288}"/>
              </a:ext>
            </a:extLst>
          </p:cNvPr>
          <p:cNvSpPr>
            <a:spLocks noGrp="1"/>
          </p:cNvSpPr>
          <p:nvPr>
            <p:ph type="sldNum" sz="quarter" idx="12"/>
          </p:nvPr>
        </p:nvSpPr>
        <p:spPr/>
        <p:txBody>
          <a:bodyPr/>
          <a:lstStyle/>
          <a:p>
            <a:fld id="{9C383E37-3AA7-4A8A-88A8-91ABDFF32B6D}" type="slidenum">
              <a:rPr lang="en-US" smtClean="0"/>
              <a:t>33</a:t>
            </a:fld>
            <a:endParaRPr lang="en-US"/>
          </a:p>
        </p:txBody>
      </p:sp>
      <p:sp>
        <p:nvSpPr>
          <p:cNvPr id="3" name="TextBox 2">
            <a:extLst>
              <a:ext uri="{FF2B5EF4-FFF2-40B4-BE49-F238E27FC236}">
                <a16:creationId xmlns:a16="http://schemas.microsoft.com/office/drawing/2014/main" id="{27F37DB8-6127-4543-8AFA-F9AAB800283D}"/>
              </a:ext>
            </a:extLst>
          </p:cNvPr>
          <p:cNvSpPr txBox="1"/>
          <p:nvPr/>
        </p:nvSpPr>
        <p:spPr>
          <a:xfrm>
            <a:off x="384503" y="562338"/>
            <a:ext cx="6228037" cy="5632311"/>
          </a:xfrm>
          <a:prstGeom prst="rect">
            <a:avLst/>
          </a:prstGeom>
          <a:noFill/>
        </p:spPr>
        <p:txBody>
          <a:bodyPr wrap="square" rtlCol="0">
            <a:spAutoFit/>
          </a:bodyPr>
          <a:lstStyle/>
          <a:p>
            <a:r>
              <a:rPr lang="en-US" sz="2400" dirty="0"/>
              <a:t>The Hohmann Transfer is the elliptical orbit that requires the least total change in velocity, but it is also the transfer that takes the most time.</a:t>
            </a:r>
          </a:p>
          <a:p>
            <a:endParaRPr lang="en-US" sz="2400" dirty="0"/>
          </a:p>
          <a:p>
            <a:r>
              <a:rPr lang="en-US" sz="2400" dirty="0"/>
              <a:t>It is possible to speed up the transfer by making the first Delta-V higher.  This results in a “larger” transfer ellipse (see figure at right).</a:t>
            </a:r>
          </a:p>
          <a:p>
            <a:endParaRPr lang="en-US" sz="2400" dirty="0"/>
          </a:p>
          <a:p>
            <a:r>
              <a:rPr lang="en-US" sz="2400" dirty="0"/>
              <a:t>To circularize the orbit at the desired final altitude may actually require a “deceleration” or “negative Delta-V”.  This velocity change will still require a motor burn, but in a direction that will slow the spacecraft down.  However, the “Total Delta-V” will be the sum of the absolute values of the two velocities… </a:t>
            </a:r>
          </a:p>
        </p:txBody>
      </p:sp>
      <p:grpSp>
        <p:nvGrpSpPr>
          <p:cNvPr id="4" name="Group 3">
            <a:extLst>
              <a:ext uri="{FF2B5EF4-FFF2-40B4-BE49-F238E27FC236}">
                <a16:creationId xmlns:a16="http://schemas.microsoft.com/office/drawing/2014/main" id="{D9E8FD95-D79D-48F7-AAD1-A06705DBD4D9}"/>
              </a:ext>
            </a:extLst>
          </p:cNvPr>
          <p:cNvGrpSpPr/>
          <p:nvPr/>
        </p:nvGrpSpPr>
        <p:grpSpPr>
          <a:xfrm>
            <a:off x="7093643" y="1536179"/>
            <a:ext cx="4784361" cy="3785642"/>
            <a:chOff x="6660728" y="1750675"/>
            <a:chExt cx="4784361" cy="3785642"/>
          </a:xfrm>
        </p:grpSpPr>
        <p:grpSp>
          <p:nvGrpSpPr>
            <p:cNvPr id="5" name="Group 4">
              <a:extLst>
                <a:ext uri="{FF2B5EF4-FFF2-40B4-BE49-F238E27FC236}">
                  <a16:creationId xmlns:a16="http://schemas.microsoft.com/office/drawing/2014/main" id="{EEFC6F6E-54C9-4D1D-9179-C99EBAB66D92}"/>
                </a:ext>
              </a:extLst>
            </p:cNvPr>
            <p:cNvGrpSpPr/>
            <p:nvPr/>
          </p:nvGrpSpPr>
          <p:grpSpPr>
            <a:xfrm>
              <a:off x="7691392" y="2396831"/>
              <a:ext cx="3753697" cy="2925505"/>
              <a:chOff x="1600777" y="2450059"/>
              <a:chExt cx="3753697" cy="2925505"/>
            </a:xfrm>
          </p:grpSpPr>
          <p:sp>
            <p:nvSpPr>
              <p:cNvPr id="15" name="Oval 14">
                <a:extLst>
                  <a:ext uri="{FF2B5EF4-FFF2-40B4-BE49-F238E27FC236}">
                    <a16:creationId xmlns:a16="http://schemas.microsoft.com/office/drawing/2014/main" id="{BAAF2267-BE49-458B-9381-4BE9024F7582}"/>
                  </a:ext>
                </a:extLst>
              </p:cNvPr>
              <p:cNvSpPr>
                <a:spLocks noChangeArrowheads="1"/>
              </p:cNvSpPr>
              <p:nvPr/>
            </p:nvSpPr>
            <p:spPr bwMode="auto">
              <a:xfrm>
                <a:off x="1738096" y="2450059"/>
                <a:ext cx="3545871" cy="2602822"/>
              </a:xfrm>
              <a:prstGeom prst="ellipse">
                <a:avLst/>
              </a:pr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763BA64D-362F-46B1-8079-1A4CD5AA0EFE}"/>
                  </a:ext>
                </a:extLst>
              </p:cNvPr>
              <p:cNvSpPr/>
              <p:nvPr/>
            </p:nvSpPr>
            <p:spPr>
              <a:xfrm>
                <a:off x="1600777" y="3773442"/>
                <a:ext cx="3753697" cy="1602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65B6A845-2F44-4B2A-91F6-AE1E2A3CF499}"/>
                </a:ext>
              </a:extLst>
            </p:cNvPr>
            <p:cNvGrpSpPr>
              <a:grpSpLocks/>
            </p:cNvGrpSpPr>
            <p:nvPr/>
          </p:nvGrpSpPr>
          <p:grpSpPr bwMode="auto">
            <a:xfrm>
              <a:off x="6660728" y="1801091"/>
              <a:ext cx="3930495" cy="3735226"/>
              <a:chOff x="7240" y="10580"/>
              <a:chExt cx="3080" cy="2960"/>
            </a:xfrm>
          </p:grpSpPr>
          <p:sp>
            <p:nvSpPr>
              <p:cNvPr id="10" name="Oval 9">
                <a:extLst>
                  <a:ext uri="{FF2B5EF4-FFF2-40B4-BE49-F238E27FC236}">
                    <a16:creationId xmlns:a16="http://schemas.microsoft.com/office/drawing/2014/main" id="{A8CDD7F2-7C3E-49D0-998A-3B72E4BAB7D7}"/>
                  </a:ext>
                </a:extLst>
              </p:cNvPr>
              <p:cNvSpPr>
                <a:spLocks noChangeArrowheads="1"/>
              </p:cNvSpPr>
              <p:nvPr/>
            </p:nvSpPr>
            <p:spPr bwMode="auto">
              <a:xfrm>
                <a:off x="8160" y="11440"/>
                <a:ext cx="1200" cy="1220"/>
              </a:xfrm>
              <a:prstGeom prst="ellipse">
                <a:avLst/>
              </a:prstGeom>
              <a:solidFill>
                <a:srgbClr val="FFFFFF"/>
              </a:solidFill>
              <a:ln w="38100">
                <a:solidFill>
                  <a:srgbClr val="FF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10">
                <a:extLst>
                  <a:ext uri="{FF2B5EF4-FFF2-40B4-BE49-F238E27FC236}">
                    <a16:creationId xmlns:a16="http://schemas.microsoft.com/office/drawing/2014/main" id="{3066AF1E-682A-46A1-8705-951739404F28}"/>
                  </a:ext>
                </a:extLst>
              </p:cNvPr>
              <p:cNvSpPr>
                <a:spLocks noChangeArrowheads="1"/>
              </p:cNvSpPr>
              <p:nvPr/>
            </p:nvSpPr>
            <p:spPr bwMode="auto">
              <a:xfrm>
                <a:off x="7240" y="10580"/>
                <a:ext cx="3080" cy="2960"/>
              </a:xfrm>
              <a:prstGeom prst="ellipse">
                <a:avLst/>
              </a:prstGeom>
              <a:noFill/>
              <a:ln w="38100">
                <a:solidFill>
                  <a:srgbClr val="008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Oval 11">
                <a:extLst>
                  <a:ext uri="{FF2B5EF4-FFF2-40B4-BE49-F238E27FC236}">
                    <a16:creationId xmlns:a16="http://schemas.microsoft.com/office/drawing/2014/main" id="{32C7EF8F-EC36-46AE-BE57-B16E82E78B23}"/>
                  </a:ext>
                </a:extLst>
              </p:cNvPr>
              <p:cNvSpPr>
                <a:spLocks noChangeArrowheads="1"/>
              </p:cNvSpPr>
              <p:nvPr/>
            </p:nvSpPr>
            <p:spPr bwMode="auto">
              <a:xfrm>
                <a:off x="8100" y="1200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Oval 12">
                <a:extLst>
                  <a:ext uri="{FF2B5EF4-FFF2-40B4-BE49-F238E27FC236}">
                    <a16:creationId xmlns:a16="http://schemas.microsoft.com/office/drawing/2014/main" id="{8C27EB09-0C18-4D1D-BE6B-0C65EE05BCEE}"/>
                  </a:ext>
                </a:extLst>
              </p:cNvPr>
              <p:cNvSpPr>
                <a:spLocks noChangeArrowheads="1"/>
              </p:cNvSpPr>
              <p:nvPr/>
            </p:nvSpPr>
            <p:spPr bwMode="auto">
              <a:xfrm>
                <a:off x="9908" y="1104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Oval 13">
                <a:extLst>
                  <a:ext uri="{FF2B5EF4-FFF2-40B4-BE49-F238E27FC236}">
                    <a16:creationId xmlns:a16="http://schemas.microsoft.com/office/drawing/2014/main" id="{8C6C2B0A-3C80-406B-A344-40EE7F93D4A9}"/>
                  </a:ext>
                </a:extLst>
              </p:cNvPr>
              <p:cNvSpPr>
                <a:spLocks noChangeArrowheads="1"/>
              </p:cNvSpPr>
              <p:nvPr/>
            </p:nvSpPr>
            <p:spPr bwMode="auto">
              <a:xfrm>
                <a:off x="8620" y="11940"/>
                <a:ext cx="220" cy="220"/>
              </a:xfrm>
              <a:prstGeom prst="ellipse">
                <a:avLst/>
              </a:prstGeom>
              <a:solidFill>
                <a:srgbClr val="008000"/>
              </a:solidFill>
              <a:ln w="9525">
                <a:solidFill>
                  <a:srgbClr val="008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 name="TextBox 6">
              <a:extLst>
                <a:ext uri="{FF2B5EF4-FFF2-40B4-BE49-F238E27FC236}">
                  <a16:creationId xmlns:a16="http://schemas.microsoft.com/office/drawing/2014/main" id="{08676C67-FA27-4D0E-B354-58A985A3F321}"/>
                </a:ext>
              </a:extLst>
            </p:cNvPr>
            <p:cNvSpPr txBox="1"/>
            <p:nvPr/>
          </p:nvSpPr>
          <p:spPr>
            <a:xfrm>
              <a:off x="9692312" y="1750675"/>
              <a:ext cx="1283413" cy="369332"/>
            </a:xfrm>
            <a:prstGeom prst="rect">
              <a:avLst/>
            </a:prstGeom>
            <a:noFill/>
          </p:spPr>
          <p:txBody>
            <a:bodyPr wrap="square" rtlCol="0">
              <a:spAutoFit/>
            </a:bodyPr>
            <a:lstStyle/>
            <a:p>
              <a:r>
                <a:rPr lang="en-US" dirty="0"/>
                <a:t>New Orbit</a:t>
              </a:r>
            </a:p>
          </p:txBody>
        </p:sp>
        <p:sp>
          <p:nvSpPr>
            <p:cNvPr id="8" name="TextBox 7">
              <a:extLst>
                <a:ext uri="{FF2B5EF4-FFF2-40B4-BE49-F238E27FC236}">
                  <a16:creationId xmlns:a16="http://schemas.microsoft.com/office/drawing/2014/main" id="{55686929-AD3E-4C29-A472-6C26BEDD1254}"/>
                </a:ext>
              </a:extLst>
            </p:cNvPr>
            <p:cNvSpPr txBox="1"/>
            <p:nvPr/>
          </p:nvSpPr>
          <p:spPr>
            <a:xfrm>
              <a:off x="7693126" y="4446144"/>
              <a:ext cx="1457333" cy="369332"/>
            </a:xfrm>
            <a:prstGeom prst="rect">
              <a:avLst/>
            </a:prstGeom>
            <a:noFill/>
          </p:spPr>
          <p:txBody>
            <a:bodyPr wrap="square" rtlCol="0">
              <a:spAutoFit/>
            </a:bodyPr>
            <a:lstStyle/>
            <a:p>
              <a:r>
                <a:rPr lang="en-US" dirty="0"/>
                <a:t>Old Orbit</a:t>
              </a:r>
            </a:p>
          </p:txBody>
        </p:sp>
        <p:sp>
          <p:nvSpPr>
            <p:cNvPr id="9" name="TextBox 8">
              <a:extLst>
                <a:ext uri="{FF2B5EF4-FFF2-40B4-BE49-F238E27FC236}">
                  <a16:creationId xmlns:a16="http://schemas.microsoft.com/office/drawing/2014/main" id="{9E5F2370-4BC2-4A74-965E-1BECBF9AA926}"/>
                </a:ext>
              </a:extLst>
            </p:cNvPr>
            <p:cNvSpPr txBox="1"/>
            <p:nvPr/>
          </p:nvSpPr>
          <p:spPr>
            <a:xfrm>
              <a:off x="7634977" y="2120007"/>
              <a:ext cx="1672832" cy="369332"/>
            </a:xfrm>
            <a:prstGeom prst="rect">
              <a:avLst/>
            </a:prstGeom>
            <a:noFill/>
          </p:spPr>
          <p:txBody>
            <a:bodyPr wrap="square" rtlCol="0">
              <a:spAutoFit/>
            </a:bodyPr>
            <a:lstStyle/>
            <a:p>
              <a:r>
                <a:rPr lang="en-US" dirty="0"/>
                <a:t>Transfer Orbit</a:t>
              </a:r>
            </a:p>
          </p:txBody>
        </p:sp>
      </p:grpSp>
    </p:spTree>
    <p:extLst>
      <p:ext uri="{BB962C8B-B14F-4D97-AF65-F5344CB8AC3E}">
        <p14:creationId xmlns:p14="http://schemas.microsoft.com/office/powerpoint/2010/main" val="2774158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6741662-842C-4A97-A00E-560D08B9FE0C}"/>
              </a:ext>
            </a:extLst>
          </p:cNvPr>
          <p:cNvSpPr>
            <a:spLocks noGrp="1"/>
          </p:cNvSpPr>
          <p:nvPr>
            <p:ph type="sldNum" sz="quarter" idx="12"/>
          </p:nvPr>
        </p:nvSpPr>
        <p:spPr/>
        <p:txBody>
          <a:bodyPr/>
          <a:lstStyle/>
          <a:p>
            <a:fld id="{9C383E37-3AA7-4A8A-88A8-91ABDFF32B6D}" type="slidenum">
              <a:rPr lang="en-US" smtClean="0"/>
              <a:t>34</a:t>
            </a:fld>
            <a:endParaRPr lang="en-US"/>
          </a:p>
        </p:txBody>
      </p:sp>
      <p:sp>
        <p:nvSpPr>
          <p:cNvPr id="3" name="TextBox 2">
            <a:extLst>
              <a:ext uri="{FF2B5EF4-FFF2-40B4-BE49-F238E27FC236}">
                <a16:creationId xmlns:a16="http://schemas.microsoft.com/office/drawing/2014/main" id="{2D67E3FA-9225-4B5E-BAEA-3808CFDCB84B}"/>
              </a:ext>
            </a:extLst>
          </p:cNvPr>
          <p:cNvSpPr txBox="1"/>
          <p:nvPr/>
        </p:nvSpPr>
        <p:spPr>
          <a:xfrm>
            <a:off x="838200" y="979468"/>
            <a:ext cx="10591800" cy="5878532"/>
          </a:xfrm>
          <a:prstGeom prst="rect">
            <a:avLst/>
          </a:prstGeom>
          <a:noFill/>
        </p:spPr>
        <p:txBody>
          <a:bodyPr wrap="square" rtlCol="0">
            <a:spAutoFit/>
          </a:bodyPr>
          <a:lstStyle/>
          <a:p>
            <a:r>
              <a:rPr lang="en-US" sz="2400" dirty="0"/>
              <a:t>Once the Delta-V’s are known, the launch vehicle’s thrust and burn time required to reach a desired orbital altitude can be approximated.</a:t>
            </a:r>
          </a:p>
          <a:p>
            <a:endParaRPr lang="en-US" sz="2000" dirty="0"/>
          </a:p>
          <a:p>
            <a:r>
              <a:rPr lang="en-US" sz="2000" dirty="0"/>
              <a:t>A rocket must produce 25,297 ft/sec of Delta-V to reach a 200 mile high orbit (neglecting drag and gravity losses).  This Delta-V is generated from lift-off to motor cut-off.</a:t>
            </a:r>
          </a:p>
          <a:p>
            <a:endParaRPr lang="en-US" sz="2000" dirty="0"/>
          </a:p>
          <a:p>
            <a:r>
              <a:rPr lang="en-US" sz="2000" dirty="0"/>
              <a:t>Let’s assume a 100,000 </a:t>
            </a:r>
            <a:r>
              <a:rPr lang="en-US" sz="2000" dirty="0" err="1"/>
              <a:t>lb</a:t>
            </a:r>
            <a:r>
              <a:rPr lang="en-US" sz="2000" dirty="0"/>
              <a:t> rocket has a rocket motor that produces 300,000 </a:t>
            </a:r>
            <a:r>
              <a:rPr lang="en-US" sz="2000" dirty="0" err="1"/>
              <a:t>lbs</a:t>
            </a:r>
            <a:r>
              <a:rPr lang="en-US" sz="2000" dirty="0"/>
              <a:t> of thrust.  We can calculate the resulting acceleration (assuming a constant mass – which is a little unreasonable…), and then the required motor burn time to achieve the required Delta-V.</a:t>
            </a:r>
          </a:p>
          <a:p>
            <a:endParaRPr lang="en-US" sz="2000" dirty="0"/>
          </a:p>
          <a:p>
            <a:r>
              <a:rPr lang="en-US" sz="2000" dirty="0"/>
              <a:t>	Acceleration  =  Thrust  /  Rocket Weight   =   300,000 </a:t>
            </a:r>
            <a:r>
              <a:rPr lang="en-US" sz="2000" dirty="0" err="1"/>
              <a:t>lb</a:t>
            </a:r>
            <a:r>
              <a:rPr lang="en-US" sz="2000" dirty="0"/>
              <a:t>  /  100,000 </a:t>
            </a:r>
            <a:r>
              <a:rPr lang="en-US" sz="2000" dirty="0" err="1"/>
              <a:t>lb</a:t>
            </a:r>
            <a:r>
              <a:rPr lang="en-US" sz="2000" dirty="0"/>
              <a:t>  =   3 G’s </a:t>
            </a:r>
          </a:p>
          <a:p>
            <a:endParaRPr lang="en-US" sz="2000" dirty="0"/>
          </a:p>
          <a:p>
            <a:r>
              <a:rPr lang="en-US" sz="2000" dirty="0"/>
              <a:t>		         =  3 G’s  =  96.6  ft/sec</a:t>
            </a:r>
            <a:r>
              <a:rPr lang="en-US" sz="2000" baseline="30000" dirty="0"/>
              <a:t>2</a:t>
            </a:r>
          </a:p>
          <a:p>
            <a:endParaRPr lang="en-US" sz="2000" dirty="0"/>
          </a:p>
          <a:p>
            <a:r>
              <a:rPr lang="en-US" sz="2000" dirty="0"/>
              <a:t>	Velocity  =  Acceleration  *  Time                      </a:t>
            </a:r>
            <a:r>
              <a:rPr lang="en-US" sz="2000" dirty="0" err="1"/>
              <a:t>Time</a:t>
            </a:r>
            <a:r>
              <a:rPr lang="en-US" sz="2000" dirty="0"/>
              <a:t>  =  Velocity  /  Acceleration              </a:t>
            </a:r>
          </a:p>
          <a:p>
            <a:endParaRPr lang="en-US" sz="2000" dirty="0"/>
          </a:p>
          <a:p>
            <a:r>
              <a:rPr lang="en-US" sz="2000" dirty="0"/>
              <a:t>	Required Thrust Time  =   (25,297 ft/sec)  /  (96.6  ft/sec</a:t>
            </a:r>
            <a:r>
              <a:rPr lang="en-US" sz="2000" baseline="30000" dirty="0"/>
              <a:t>2</a:t>
            </a:r>
            <a:r>
              <a:rPr lang="en-US" sz="2000" dirty="0"/>
              <a:t>)    =    262 sec   (~4.5 min)</a:t>
            </a:r>
          </a:p>
          <a:p>
            <a:endParaRPr lang="en-US" sz="2800" dirty="0"/>
          </a:p>
        </p:txBody>
      </p:sp>
      <p:sp>
        <p:nvSpPr>
          <p:cNvPr id="4" name="TextBox 3">
            <a:extLst>
              <a:ext uri="{FF2B5EF4-FFF2-40B4-BE49-F238E27FC236}">
                <a16:creationId xmlns:a16="http://schemas.microsoft.com/office/drawing/2014/main" id="{DF678F8C-642D-4751-9CF8-6E83FC2953CE}"/>
              </a:ext>
            </a:extLst>
          </p:cNvPr>
          <p:cNvSpPr txBox="1"/>
          <p:nvPr/>
        </p:nvSpPr>
        <p:spPr>
          <a:xfrm>
            <a:off x="2611734" y="216827"/>
            <a:ext cx="7134789" cy="646331"/>
          </a:xfrm>
          <a:prstGeom prst="rect">
            <a:avLst/>
          </a:prstGeom>
          <a:noFill/>
        </p:spPr>
        <p:txBody>
          <a:bodyPr wrap="square" rtlCol="0">
            <a:spAutoFit/>
          </a:bodyPr>
          <a:lstStyle/>
          <a:p>
            <a:pPr algn="ctr"/>
            <a:r>
              <a:rPr lang="en-US" sz="3600" dirty="0"/>
              <a:t>The “End Game”</a:t>
            </a:r>
          </a:p>
        </p:txBody>
      </p:sp>
    </p:spTree>
    <p:extLst>
      <p:ext uri="{BB962C8B-B14F-4D97-AF65-F5344CB8AC3E}">
        <p14:creationId xmlns:p14="http://schemas.microsoft.com/office/powerpoint/2010/main" val="218622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68BE90-8F7C-4C3E-BCA3-96280F732031}"/>
              </a:ext>
            </a:extLst>
          </p:cNvPr>
          <p:cNvSpPr>
            <a:spLocks noGrp="1"/>
          </p:cNvSpPr>
          <p:nvPr>
            <p:ph type="sldNum" sz="quarter" idx="12"/>
          </p:nvPr>
        </p:nvSpPr>
        <p:spPr/>
        <p:txBody>
          <a:bodyPr/>
          <a:lstStyle/>
          <a:p>
            <a:fld id="{9C383E37-3AA7-4A8A-88A8-91ABDFF32B6D}" type="slidenum">
              <a:rPr lang="en-US" smtClean="0"/>
              <a:t>35</a:t>
            </a:fld>
            <a:endParaRPr lang="en-US"/>
          </a:p>
        </p:txBody>
      </p:sp>
      <p:sp>
        <p:nvSpPr>
          <p:cNvPr id="3" name="TextBox 2">
            <a:extLst>
              <a:ext uri="{FF2B5EF4-FFF2-40B4-BE49-F238E27FC236}">
                <a16:creationId xmlns:a16="http://schemas.microsoft.com/office/drawing/2014/main" id="{6E9D5A1F-B8D5-43D2-95D1-23FCD6343B3F}"/>
              </a:ext>
            </a:extLst>
          </p:cNvPr>
          <p:cNvSpPr txBox="1"/>
          <p:nvPr/>
        </p:nvSpPr>
        <p:spPr>
          <a:xfrm>
            <a:off x="2611734" y="216827"/>
            <a:ext cx="7134789" cy="646331"/>
          </a:xfrm>
          <a:prstGeom prst="rect">
            <a:avLst/>
          </a:prstGeom>
          <a:noFill/>
        </p:spPr>
        <p:txBody>
          <a:bodyPr wrap="square" rtlCol="0">
            <a:spAutoFit/>
          </a:bodyPr>
          <a:lstStyle/>
          <a:p>
            <a:pPr algn="ctr"/>
            <a:r>
              <a:rPr lang="en-US" sz="3600" dirty="0"/>
              <a:t>Ponder This…</a:t>
            </a:r>
          </a:p>
        </p:txBody>
      </p:sp>
      <p:sp>
        <p:nvSpPr>
          <p:cNvPr id="4" name="TextBox 3">
            <a:extLst>
              <a:ext uri="{FF2B5EF4-FFF2-40B4-BE49-F238E27FC236}">
                <a16:creationId xmlns:a16="http://schemas.microsoft.com/office/drawing/2014/main" id="{C0A904E8-E0E4-4402-BF28-9B6DF6B6E442}"/>
              </a:ext>
            </a:extLst>
          </p:cNvPr>
          <p:cNvSpPr txBox="1"/>
          <p:nvPr/>
        </p:nvSpPr>
        <p:spPr>
          <a:xfrm>
            <a:off x="1305791" y="1201008"/>
            <a:ext cx="9351818" cy="461665"/>
          </a:xfrm>
          <a:prstGeom prst="rect">
            <a:avLst/>
          </a:prstGeom>
          <a:noFill/>
        </p:spPr>
        <p:txBody>
          <a:bodyPr wrap="square" rtlCol="0">
            <a:spAutoFit/>
          </a:bodyPr>
          <a:lstStyle/>
          <a:p>
            <a:r>
              <a:rPr lang="en-US" sz="2400" dirty="0">
                <a:solidFill>
                  <a:srgbClr val="0070C0"/>
                </a:solidFill>
              </a:rPr>
              <a:t>Why were early launch sites built on the east coast of the United States?</a:t>
            </a:r>
          </a:p>
        </p:txBody>
      </p:sp>
      <p:sp>
        <p:nvSpPr>
          <p:cNvPr id="5" name="TextBox 4">
            <a:extLst>
              <a:ext uri="{FF2B5EF4-FFF2-40B4-BE49-F238E27FC236}">
                <a16:creationId xmlns:a16="http://schemas.microsoft.com/office/drawing/2014/main" id="{2C09CD46-3EC8-49C4-A751-A22EC0B9D3D0}"/>
              </a:ext>
            </a:extLst>
          </p:cNvPr>
          <p:cNvSpPr txBox="1"/>
          <p:nvPr/>
        </p:nvSpPr>
        <p:spPr>
          <a:xfrm>
            <a:off x="637308" y="2000523"/>
            <a:ext cx="10716491" cy="830997"/>
          </a:xfrm>
          <a:prstGeom prst="rect">
            <a:avLst/>
          </a:prstGeom>
          <a:noFill/>
        </p:spPr>
        <p:txBody>
          <a:bodyPr wrap="square" rtlCol="0">
            <a:spAutoFit/>
          </a:bodyPr>
          <a:lstStyle/>
          <a:p>
            <a:r>
              <a:rPr lang="en-US" sz="2400" dirty="0"/>
              <a:t>Launching towards the east takes advantage of the rotational velocity of the earth so the rocket has to produce less delta-V to get into orbit.</a:t>
            </a:r>
          </a:p>
        </p:txBody>
      </p:sp>
      <p:sp>
        <p:nvSpPr>
          <p:cNvPr id="6" name="TextBox 5">
            <a:extLst>
              <a:ext uri="{FF2B5EF4-FFF2-40B4-BE49-F238E27FC236}">
                <a16:creationId xmlns:a16="http://schemas.microsoft.com/office/drawing/2014/main" id="{E83DBC97-32A2-4A53-900A-F6FE1687E39B}"/>
              </a:ext>
            </a:extLst>
          </p:cNvPr>
          <p:cNvSpPr txBox="1"/>
          <p:nvPr/>
        </p:nvSpPr>
        <p:spPr>
          <a:xfrm>
            <a:off x="637309" y="3169370"/>
            <a:ext cx="10917382" cy="3046988"/>
          </a:xfrm>
          <a:prstGeom prst="rect">
            <a:avLst/>
          </a:prstGeom>
          <a:noFill/>
        </p:spPr>
        <p:txBody>
          <a:bodyPr wrap="square" rtlCol="0">
            <a:spAutoFit/>
          </a:bodyPr>
          <a:lstStyle/>
          <a:p>
            <a:r>
              <a:rPr lang="en-US" sz="2400" dirty="0"/>
              <a:t>The earth has a circumference of approx. 24,900 miles (at the equator).  If the earth rotates once in a 24 hour period, the tangential velocity of an object on the surface of the earth is 1,036 MPH.  If a rocket requires 20,000 MPH of delta-V to get into orbit, the rocket itself only needs to provide 18,964 MPH, with the earth providing the rest…  If a rocket launches towards the west, the delta-V needed will be 21,036 MPH.  Since the “tangential velocity” at the earth’s surface depends on the radius from the rotational axis, very little velocity is provided by the earth near the poles, but maximum contribution is obtained if the rocket if launched from the equator…</a:t>
            </a:r>
          </a:p>
        </p:txBody>
      </p:sp>
    </p:spTree>
    <p:extLst>
      <p:ext uri="{BB962C8B-B14F-4D97-AF65-F5344CB8AC3E}">
        <p14:creationId xmlns:p14="http://schemas.microsoft.com/office/powerpoint/2010/main" val="4091473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9E7908-6E92-4EC6-BD16-7262B3D40F38}"/>
              </a:ext>
            </a:extLst>
          </p:cNvPr>
          <p:cNvSpPr>
            <a:spLocks noGrp="1"/>
          </p:cNvSpPr>
          <p:nvPr>
            <p:ph type="sldNum" sz="quarter" idx="12"/>
          </p:nvPr>
        </p:nvSpPr>
        <p:spPr/>
        <p:txBody>
          <a:bodyPr/>
          <a:lstStyle/>
          <a:p>
            <a:fld id="{9C383E37-3AA7-4A8A-88A8-91ABDFF32B6D}" type="slidenum">
              <a:rPr lang="en-US" smtClean="0"/>
              <a:t>36</a:t>
            </a:fld>
            <a:endParaRPr lang="en-US"/>
          </a:p>
        </p:txBody>
      </p:sp>
      <p:grpSp>
        <p:nvGrpSpPr>
          <p:cNvPr id="3" name="Group 2">
            <a:extLst>
              <a:ext uri="{FF2B5EF4-FFF2-40B4-BE49-F238E27FC236}">
                <a16:creationId xmlns:a16="http://schemas.microsoft.com/office/drawing/2014/main" id="{1BC812AC-3646-4302-B1B4-36821FB992CF}"/>
              </a:ext>
            </a:extLst>
          </p:cNvPr>
          <p:cNvGrpSpPr/>
          <p:nvPr/>
        </p:nvGrpSpPr>
        <p:grpSpPr>
          <a:xfrm>
            <a:off x="6497781" y="1420091"/>
            <a:ext cx="4253345" cy="4017817"/>
            <a:chOff x="6497781" y="1420091"/>
            <a:chExt cx="4253345" cy="4017817"/>
          </a:xfrm>
        </p:grpSpPr>
        <p:grpSp>
          <p:nvGrpSpPr>
            <p:cNvPr id="4" name="Group 2">
              <a:extLst>
                <a:ext uri="{FF2B5EF4-FFF2-40B4-BE49-F238E27FC236}">
                  <a16:creationId xmlns:a16="http://schemas.microsoft.com/office/drawing/2014/main" id="{2139D478-EDB1-4C36-AFDB-BA782A23D764}"/>
                </a:ext>
              </a:extLst>
            </p:cNvPr>
            <p:cNvGrpSpPr>
              <a:grpSpLocks/>
            </p:cNvGrpSpPr>
            <p:nvPr/>
          </p:nvGrpSpPr>
          <p:grpSpPr bwMode="auto">
            <a:xfrm>
              <a:off x="6497781" y="1420091"/>
              <a:ext cx="4253345" cy="4017817"/>
              <a:chOff x="7240" y="10580"/>
              <a:chExt cx="3143" cy="2960"/>
            </a:xfrm>
          </p:grpSpPr>
          <p:sp>
            <p:nvSpPr>
              <p:cNvPr id="6" name="Oval 5">
                <a:extLst>
                  <a:ext uri="{FF2B5EF4-FFF2-40B4-BE49-F238E27FC236}">
                    <a16:creationId xmlns:a16="http://schemas.microsoft.com/office/drawing/2014/main" id="{8CFF559B-22F3-419E-94FA-300E60A32906}"/>
                  </a:ext>
                </a:extLst>
              </p:cNvPr>
              <p:cNvSpPr>
                <a:spLocks noChangeArrowheads="1"/>
              </p:cNvSpPr>
              <p:nvPr/>
            </p:nvSpPr>
            <p:spPr bwMode="auto">
              <a:xfrm>
                <a:off x="7240" y="10580"/>
                <a:ext cx="3080" cy="2960"/>
              </a:xfrm>
              <a:prstGeom prst="ellipse">
                <a:avLst/>
              </a:prstGeom>
              <a:noFill/>
              <a:ln w="9525">
                <a:solidFill>
                  <a:srgbClr val="008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47BE2C4C-285A-4D52-AD01-83D9ED1FDAF5}"/>
                  </a:ext>
                </a:extLst>
              </p:cNvPr>
              <p:cNvSpPr>
                <a:spLocks noChangeArrowheads="1"/>
              </p:cNvSpPr>
              <p:nvPr/>
            </p:nvSpPr>
            <p:spPr bwMode="auto">
              <a:xfrm>
                <a:off x="10240" y="1196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5" name="Picture 4">
              <a:extLst>
                <a:ext uri="{FF2B5EF4-FFF2-40B4-BE49-F238E27FC236}">
                  <a16:creationId xmlns:a16="http://schemas.microsoft.com/office/drawing/2014/main" id="{F15489D5-4A6F-4523-BCCB-6B5B1DCCA62D}"/>
                </a:ext>
              </a:extLst>
            </p:cNvPr>
            <p:cNvPicPr>
              <a:picLocks noChangeAspect="1"/>
            </p:cNvPicPr>
            <p:nvPr/>
          </p:nvPicPr>
          <p:blipFill>
            <a:blip r:embed="rId2"/>
            <a:stretch>
              <a:fillRect/>
            </a:stretch>
          </p:blipFill>
          <p:spPr>
            <a:xfrm>
              <a:off x="7187679" y="2014599"/>
              <a:ext cx="2845841" cy="2828801"/>
            </a:xfrm>
            <a:prstGeom prst="rect">
              <a:avLst/>
            </a:prstGeom>
          </p:spPr>
        </p:pic>
      </p:grpSp>
      <p:sp>
        <p:nvSpPr>
          <p:cNvPr id="8" name="TextBox 7">
            <a:extLst>
              <a:ext uri="{FF2B5EF4-FFF2-40B4-BE49-F238E27FC236}">
                <a16:creationId xmlns:a16="http://schemas.microsoft.com/office/drawing/2014/main" id="{ED0F782D-BAD5-4041-8113-3DFDAA656B86}"/>
              </a:ext>
            </a:extLst>
          </p:cNvPr>
          <p:cNvSpPr txBox="1"/>
          <p:nvPr/>
        </p:nvSpPr>
        <p:spPr>
          <a:xfrm>
            <a:off x="1163782" y="2739264"/>
            <a:ext cx="4809911" cy="1107996"/>
          </a:xfrm>
          <a:prstGeom prst="rect">
            <a:avLst/>
          </a:prstGeom>
          <a:noFill/>
        </p:spPr>
        <p:txBody>
          <a:bodyPr wrap="square" rtlCol="0">
            <a:spAutoFit/>
          </a:bodyPr>
          <a:lstStyle/>
          <a:p>
            <a:r>
              <a:rPr lang="en-US" sz="6600" dirty="0"/>
              <a:t>Questions ?</a:t>
            </a:r>
          </a:p>
        </p:txBody>
      </p:sp>
    </p:spTree>
    <p:extLst>
      <p:ext uri="{BB962C8B-B14F-4D97-AF65-F5344CB8AC3E}">
        <p14:creationId xmlns:p14="http://schemas.microsoft.com/office/powerpoint/2010/main" val="120953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FDB6C9-E40F-4CF0-9A54-FB749F028E99}"/>
              </a:ext>
            </a:extLst>
          </p:cNvPr>
          <p:cNvSpPr>
            <a:spLocks noGrp="1"/>
          </p:cNvSpPr>
          <p:nvPr>
            <p:ph type="sldNum" sz="quarter" idx="12"/>
          </p:nvPr>
        </p:nvSpPr>
        <p:spPr/>
        <p:txBody>
          <a:bodyPr/>
          <a:lstStyle/>
          <a:p>
            <a:fld id="{9C383E37-3AA7-4A8A-88A8-91ABDFF32B6D}" type="slidenum">
              <a:rPr lang="en-US" smtClean="0"/>
              <a:t>4</a:t>
            </a:fld>
            <a:endParaRPr lang="en-US"/>
          </a:p>
        </p:txBody>
      </p:sp>
      <p:sp>
        <p:nvSpPr>
          <p:cNvPr id="3" name="TextBox 2">
            <a:extLst>
              <a:ext uri="{FF2B5EF4-FFF2-40B4-BE49-F238E27FC236}">
                <a16:creationId xmlns:a16="http://schemas.microsoft.com/office/drawing/2014/main" id="{67712178-4839-4777-905B-B5BBCB33898B}"/>
              </a:ext>
            </a:extLst>
          </p:cNvPr>
          <p:cNvSpPr txBox="1"/>
          <p:nvPr/>
        </p:nvSpPr>
        <p:spPr>
          <a:xfrm>
            <a:off x="2597879" y="313807"/>
            <a:ext cx="7599066" cy="646331"/>
          </a:xfrm>
          <a:prstGeom prst="rect">
            <a:avLst/>
          </a:prstGeom>
          <a:noFill/>
        </p:spPr>
        <p:txBody>
          <a:bodyPr wrap="square" rtlCol="0">
            <a:spAutoFit/>
          </a:bodyPr>
          <a:lstStyle/>
          <a:p>
            <a:r>
              <a:rPr lang="en-US" sz="3600" dirty="0"/>
              <a:t>The Keplerian Laws of Planetary Motion</a:t>
            </a:r>
          </a:p>
        </p:txBody>
      </p:sp>
      <p:sp>
        <p:nvSpPr>
          <p:cNvPr id="4" name="TextBox 3">
            <a:extLst>
              <a:ext uri="{FF2B5EF4-FFF2-40B4-BE49-F238E27FC236}">
                <a16:creationId xmlns:a16="http://schemas.microsoft.com/office/drawing/2014/main" id="{65C596D7-AC93-4F0F-9537-44B41A08D504}"/>
              </a:ext>
            </a:extLst>
          </p:cNvPr>
          <p:cNvSpPr txBox="1"/>
          <p:nvPr/>
        </p:nvSpPr>
        <p:spPr>
          <a:xfrm>
            <a:off x="1233055" y="1335981"/>
            <a:ext cx="9448800" cy="461665"/>
          </a:xfrm>
          <a:prstGeom prst="rect">
            <a:avLst/>
          </a:prstGeom>
          <a:noFill/>
        </p:spPr>
        <p:txBody>
          <a:bodyPr wrap="square" rtlCol="0">
            <a:spAutoFit/>
          </a:bodyPr>
          <a:lstStyle/>
          <a:p>
            <a:pPr marL="342900" indent="-342900">
              <a:buAutoNum type="arabicPeriod"/>
            </a:pPr>
            <a:r>
              <a:rPr lang="en-US" sz="2400" dirty="0"/>
              <a:t>Orbits of the planets are ellipses with the sun at one focus</a:t>
            </a:r>
            <a:endParaRPr lang="en-US" dirty="0"/>
          </a:p>
        </p:txBody>
      </p:sp>
      <p:sp>
        <p:nvSpPr>
          <p:cNvPr id="5" name="TextBox 4">
            <a:extLst>
              <a:ext uri="{FF2B5EF4-FFF2-40B4-BE49-F238E27FC236}">
                <a16:creationId xmlns:a16="http://schemas.microsoft.com/office/drawing/2014/main" id="{E46771C1-0972-4F1A-9F58-D637115AE475}"/>
              </a:ext>
            </a:extLst>
          </p:cNvPr>
          <p:cNvSpPr txBox="1"/>
          <p:nvPr/>
        </p:nvSpPr>
        <p:spPr>
          <a:xfrm>
            <a:off x="1233055" y="2015139"/>
            <a:ext cx="9448800" cy="830997"/>
          </a:xfrm>
          <a:prstGeom prst="rect">
            <a:avLst/>
          </a:prstGeom>
          <a:noFill/>
        </p:spPr>
        <p:txBody>
          <a:bodyPr wrap="square" rtlCol="0">
            <a:spAutoFit/>
          </a:bodyPr>
          <a:lstStyle/>
          <a:p>
            <a:pPr marL="457200" indent="-457200">
              <a:buFont typeface="+mj-lt"/>
              <a:buAutoNum type="arabicPeriod" startAt="2"/>
            </a:pPr>
            <a:r>
              <a:rPr lang="en-US" sz="2400" dirty="0"/>
              <a:t>The line joining a planet to the sun sweeps over equal areas in equal intervals of time</a:t>
            </a:r>
            <a:endParaRPr lang="en-US" dirty="0"/>
          </a:p>
        </p:txBody>
      </p:sp>
      <p:sp>
        <p:nvSpPr>
          <p:cNvPr id="6" name="TextBox 5">
            <a:extLst>
              <a:ext uri="{FF2B5EF4-FFF2-40B4-BE49-F238E27FC236}">
                <a16:creationId xmlns:a16="http://schemas.microsoft.com/office/drawing/2014/main" id="{E7CA8B9F-A28F-4BE8-A2B4-C7322AF0532B}"/>
              </a:ext>
            </a:extLst>
          </p:cNvPr>
          <p:cNvSpPr txBox="1"/>
          <p:nvPr/>
        </p:nvSpPr>
        <p:spPr>
          <a:xfrm>
            <a:off x="1233055" y="3034221"/>
            <a:ext cx="9448800" cy="830997"/>
          </a:xfrm>
          <a:prstGeom prst="rect">
            <a:avLst/>
          </a:prstGeom>
          <a:noFill/>
        </p:spPr>
        <p:txBody>
          <a:bodyPr wrap="square" rtlCol="0">
            <a:spAutoFit/>
          </a:bodyPr>
          <a:lstStyle/>
          <a:p>
            <a:pPr marL="457200" indent="-457200">
              <a:buFont typeface="+mj-lt"/>
              <a:buAutoNum type="arabicPeriod" startAt="3"/>
            </a:pPr>
            <a:r>
              <a:rPr lang="en-US" sz="2400" dirty="0"/>
              <a:t>The square of the period of a orbit is proportional to the cube of the major axis of the elliptical orbit</a:t>
            </a:r>
            <a:endParaRPr lang="en-US" dirty="0"/>
          </a:p>
        </p:txBody>
      </p:sp>
      <p:sp>
        <p:nvSpPr>
          <p:cNvPr id="7" name="TextBox 6">
            <a:extLst>
              <a:ext uri="{FF2B5EF4-FFF2-40B4-BE49-F238E27FC236}">
                <a16:creationId xmlns:a16="http://schemas.microsoft.com/office/drawing/2014/main" id="{F869FC38-3163-48EE-BD74-5DFF0295411B}"/>
              </a:ext>
            </a:extLst>
          </p:cNvPr>
          <p:cNvSpPr txBox="1"/>
          <p:nvPr/>
        </p:nvSpPr>
        <p:spPr>
          <a:xfrm>
            <a:off x="719776" y="4432838"/>
            <a:ext cx="6827653" cy="1200329"/>
          </a:xfrm>
          <a:prstGeom prst="rect">
            <a:avLst/>
          </a:prstGeom>
          <a:noFill/>
        </p:spPr>
        <p:txBody>
          <a:bodyPr wrap="square" rtlCol="0">
            <a:spAutoFit/>
          </a:bodyPr>
          <a:lstStyle/>
          <a:p>
            <a:r>
              <a:rPr lang="en-US" sz="2400" dirty="0"/>
              <a:t>These three laws were developed in the early 1600’s by Johannes Kepler (1571 - 1630) based on observations made by </a:t>
            </a:r>
            <a:r>
              <a:rPr lang="en-US" sz="2400" dirty="0" err="1"/>
              <a:t>Tycho</a:t>
            </a:r>
            <a:r>
              <a:rPr lang="en-US" sz="2400" dirty="0"/>
              <a:t> Brahe (1546 – 1601)</a:t>
            </a:r>
          </a:p>
        </p:txBody>
      </p:sp>
      <p:pic>
        <p:nvPicPr>
          <p:cNvPr id="9" name="Picture 8">
            <a:extLst>
              <a:ext uri="{FF2B5EF4-FFF2-40B4-BE49-F238E27FC236}">
                <a16:creationId xmlns:a16="http://schemas.microsoft.com/office/drawing/2014/main" id="{8FD8F75C-1B6B-40F1-9567-7E13BF2603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4474" y="3981875"/>
            <a:ext cx="1657726" cy="2348445"/>
          </a:xfrm>
          <a:prstGeom prst="rect">
            <a:avLst/>
          </a:prstGeom>
        </p:spPr>
      </p:pic>
      <p:sp>
        <p:nvSpPr>
          <p:cNvPr id="10" name="TextBox 9">
            <a:extLst>
              <a:ext uri="{FF2B5EF4-FFF2-40B4-BE49-F238E27FC236}">
                <a16:creationId xmlns:a16="http://schemas.microsoft.com/office/drawing/2014/main" id="{5E3F46E7-02C5-4C9C-92CC-840FA31302BB}"/>
              </a:ext>
            </a:extLst>
          </p:cNvPr>
          <p:cNvSpPr txBox="1"/>
          <p:nvPr/>
        </p:nvSpPr>
        <p:spPr>
          <a:xfrm>
            <a:off x="10196945" y="5921829"/>
            <a:ext cx="1156855" cy="369332"/>
          </a:xfrm>
          <a:prstGeom prst="rect">
            <a:avLst/>
          </a:prstGeom>
          <a:noFill/>
        </p:spPr>
        <p:txBody>
          <a:bodyPr wrap="square" rtlCol="0">
            <a:spAutoFit/>
          </a:bodyPr>
          <a:lstStyle/>
          <a:p>
            <a:r>
              <a:rPr lang="en-US" dirty="0"/>
              <a:t>Kepler</a:t>
            </a:r>
          </a:p>
        </p:txBody>
      </p:sp>
    </p:spTree>
    <p:extLst>
      <p:ext uri="{BB962C8B-B14F-4D97-AF65-F5344CB8AC3E}">
        <p14:creationId xmlns:p14="http://schemas.microsoft.com/office/powerpoint/2010/main" val="205826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632183-F3EA-41C2-BB48-461284A244EB}"/>
              </a:ext>
            </a:extLst>
          </p:cNvPr>
          <p:cNvSpPr txBox="1"/>
          <p:nvPr/>
        </p:nvSpPr>
        <p:spPr>
          <a:xfrm>
            <a:off x="2611734" y="216827"/>
            <a:ext cx="7134789" cy="646331"/>
          </a:xfrm>
          <a:prstGeom prst="rect">
            <a:avLst/>
          </a:prstGeom>
          <a:noFill/>
        </p:spPr>
        <p:txBody>
          <a:bodyPr wrap="square" rtlCol="0">
            <a:spAutoFit/>
          </a:bodyPr>
          <a:lstStyle/>
          <a:p>
            <a:pPr algn="ctr"/>
            <a:r>
              <a:rPr lang="en-US" sz="3600" dirty="0"/>
              <a:t>Simplified Concept of an Orbit</a:t>
            </a:r>
          </a:p>
        </p:txBody>
      </p:sp>
      <p:sp>
        <p:nvSpPr>
          <p:cNvPr id="4" name="TextBox 3">
            <a:extLst>
              <a:ext uri="{FF2B5EF4-FFF2-40B4-BE49-F238E27FC236}">
                <a16:creationId xmlns:a16="http://schemas.microsoft.com/office/drawing/2014/main" id="{358CC0BA-77A2-400F-AF8C-88D5D1B8C720}"/>
              </a:ext>
            </a:extLst>
          </p:cNvPr>
          <p:cNvSpPr txBox="1"/>
          <p:nvPr/>
        </p:nvSpPr>
        <p:spPr>
          <a:xfrm>
            <a:off x="706583" y="1093371"/>
            <a:ext cx="7904017"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t>An object dropped from a height of 5.0 m will fall towards the center of the earth due to gravity.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An object dropped from a height of 500 km will also fall towards the center of the earth – again, due to gravity.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If a horizontal velocity is imparted to the object, it will fall towards the center of the earth, but it will also cover a given horizontal distance before it hits the ground.  The resulting trajectory is a curved path.</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If the horizontal velocity if high enough (~17,500 MPH), the object’s curved trajectory will match the curvature of the earth, and thus will continuously “miss” the earth as it falls.</a:t>
            </a:r>
          </a:p>
        </p:txBody>
      </p:sp>
      <p:sp>
        <p:nvSpPr>
          <p:cNvPr id="6" name="Slide Number Placeholder 5">
            <a:extLst>
              <a:ext uri="{FF2B5EF4-FFF2-40B4-BE49-F238E27FC236}">
                <a16:creationId xmlns:a16="http://schemas.microsoft.com/office/drawing/2014/main" id="{3594AD27-A84E-4A60-9B76-2E187FD4BFC7}"/>
              </a:ext>
            </a:extLst>
          </p:cNvPr>
          <p:cNvSpPr>
            <a:spLocks noGrp="1"/>
          </p:cNvSpPr>
          <p:nvPr>
            <p:ph type="sldNum" sz="quarter" idx="12"/>
          </p:nvPr>
        </p:nvSpPr>
        <p:spPr/>
        <p:txBody>
          <a:bodyPr/>
          <a:lstStyle/>
          <a:p>
            <a:fld id="{9C383E37-3AA7-4A8A-88A8-91ABDFF32B6D}" type="slidenum">
              <a:rPr lang="en-US" smtClean="0"/>
              <a:t>5</a:t>
            </a:fld>
            <a:endParaRPr lang="en-US"/>
          </a:p>
        </p:txBody>
      </p:sp>
      <p:pic>
        <p:nvPicPr>
          <p:cNvPr id="8" name="Picture 7">
            <a:extLst>
              <a:ext uri="{FF2B5EF4-FFF2-40B4-BE49-F238E27FC236}">
                <a16:creationId xmlns:a16="http://schemas.microsoft.com/office/drawing/2014/main" id="{812AFD8F-A3BF-4C2B-892D-5E286ECCB1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068" y="2021572"/>
            <a:ext cx="3089661" cy="2845313"/>
          </a:xfrm>
          <a:prstGeom prst="rect">
            <a:avLst/>
          </a:prstGeom>
        </p:spPr>
      </p:pic>
      <p:sp>
        <p:nvSpPr>
          <p:cNvPr id="9" name="TextBox 8">
            <a:extLst>
              <a:ext uri="{FF2B5EF4-FFF2-40B4-BE49-F238E27FC236}">
                <a16:creationId xmlns:a16="http://schemas.microsoft.com/office/drawing/2014/main" id="{253F8F70-4E22-4DB5-9DA4-7E4B05C92F9C}"/>
              </a:ext>
            </a:extLst>
          </p:cNvPr>
          <p:cNvSpPr txBox="1"/>
          <p:nvPr/>
        </p:nvSpPr>
        <p:spPr>
          <a:xfrm>
            <a:off x="9746523" y="1344785"/>
            <a:ext cx="2064328" cy="646331"/>
          </a:xfrm>
          <a:prstGeom prst="rect">
            <a:avLst/>
          </a:prstGeom>
          <a:noFill/>
        </p:spPr>
        <p:txBody>
          <a:bodyPr wrap="square" rtlCol="0">
            <a:spAutoFit/>
          </a:bodyPr>
          <a:lstStyle/>
          <a:p>
            <a:r>
              <a:rPr lang="en-US" dirty="0"/>
              <a:t>Cannon perched on a mountain top</a:t>
            </a:r>
          </a:p>
        </p:txBody>
      </p:sp>
    </p:spTree>
    <p:extLst>
      <p:ext uri="{BB962C8B-B14F-4D97-AF65-F5344CB8AC3E}">
        <p14:creationId xmlns:p14="http://schemas.microsoft.com/office/powerpoint/2010/main" val="305109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28B05F-A168-422D-9376-6EB8AFFC7AEF}"/>
              </a:ext>
            </a:extLst>
          </p:cNvPr>
          <p:cNvSpPr>
            <a:spLocks noGrp="1"/>
          </p:cNvSpPr>
          <p:nvPr>
            <p:ph type="sldNum" sz="quarter" idx="12"/>
          </p:nvPr>
        </p:nvSpPr>
        <p:spPr/>
        <p:txBody>
          <a:bodyPr/>
          <a:lstStyle/>
          <a:p>
            <a:fld id="{9C383E37-3AA7-4A8A-88A8-91ABDFF32B6D}" type="slidenum">
              <a:rPr lang="en-US" smtClean="0"/>
              <a:t>6</a:t>
            </a:fld>
            <a:endParaRPr lang="en-US"/>
          </a:p>
        </p:txBody>
      </p:sp>
      <p:sp>
        <p:nvSpPr>
          <p:cNvPr id="3" name="TextBox 2">
            <a:extLst>
              <a:ext uri="{FF2B5EF4-FFF2-40B4-BE49-F238E27FC236}">
                <a16:creationId xmlns:a16="http://schemas.microsoft.com/office/drawing/2014/main" id="{68AB8AD0-A4D3-407E-BB63-A939293F2E6E}"/>
              </a:ext>
            </a:extLst>
          </p:cNvPr>
          <p:cNvSpPr txBox="1"/>
          <p:nvPr/>
        </p:nvSpPr>
        <p:spPr>
          <a:xfrm>
            <a:off x="1302327" y="1233055"/>
            <a:ext cx="9628909"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“Zero-G” is a misnomer - there is gravity in orbit.  In fact, it is gravity that keeps spacecraft in orbit.  Without gravity, spacecraft would zip out into deep space with no effort.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Astronauts are “weightless” because they are in “free fall”.  They “float” around in the spacecraft because the spacecraft is also in free fall.</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acceleration due to gravity at an altitude of 200 km is 9.219 ft/sec2</a:t>
            </a:r>
          </a:p>
        </p:txBody>
      </p:sp>
      <p:sp>
        <p:nvSpPr>
          <p:cNvPr id="4" name="TextBox 3">
            <a:extLst>
              <a:ext uri="{FF2B5EF4-FFF2-40B4-BE49-F238E27FC236}">
                <a16:creationId xmlns:a16="http://schemas.microsoft.com/office/drawing/2014/main" id="{21610540-7473-4EC9-9E90-E9ED0E2C4C1F}"/>
              </a:ext>
            </a:extLst>
          </p:cNvPr>
          <p:cNvSpPr txBox="1"/>
          <p:nvPr/>
        </p:nvSpPr>
        <p:spPr>
          <a:xfrm>
            <a:off x="2611734" y="216827"/>
            <a:ext cx="7134789" cy="646331"/>
          </a:xfrm>
          <a:prstGeom prst="rect">
            <a:avLst/>
          </a:prstGeom>
          <a:noFill/>
        </p:spPr>
        <p:txBody>
          <a:bodyPr wrap="square" rtlCol="0">
            <a:spAutoFit/>
          </a:bodyPr>
          <a:lstStyle/>
          <a:p>
            <a:pPr algn="ctr"/>
            <a:r>
              <a:rPr lang="en-US" sz="3600" dirty="0"/>
              <a:t>Orbital Insights</a:t>
            </a:r>
          </a:p>
        </p:txBody>
      </p:sp>
      <p:sp>
        <p:nvSpPr>
          <p:cNvPr id="5" name="TextBox 4">
            <a:extLst>
              <a:ext uri="{FF2B5EF4-FFF2-40B4-BE49-F238E27FC236}">
                <a16:creationId xmlns:a16="http://schemas.microsoft.com/office/drawing/2014/main" id="{F031394D-3EC0-4E11-853A-E9877F6D474D}"/>
              </a:ext>
            </a:extLst>
          </p:cNvPr>
          <p:cNvSpPr txBox="1"/>
          <p:nvPr/>
        </p:nvSpPr>
        <p:spPr>
          <a:xfrm>
            <a:off x="2002131" y="4718030"/>
            <a:ext cx="4980560" cy="1200329"/>
          </a:xfrm>
          <a:prstGeom prst="rect">
            <a:avLst/>
          </a:prstGeom>
          <a:noFill/>
        </p:spPr>
        <p:txBody>
          <a:bodyPr wrap="square" rtlCol="0">
            <a:spAutoFit/>
          </a:bodyPr>
          <a:lstStyle/>
          <a:p>
            <a:r>
              <a:rPr lang="en-US" sz="2400" dirty="0"/>
              <a:t>		                    r</a:t>
            </a:r>
            <a:r>
              <a:rPr lang="en-US" sz="2400" baseline="-25000" dirty="0"/>
              <a:t>e</a:t>
            </a:r>
          </a:p>
          <a:p>
            <a:r>
              <a:rPr lang="en-US" sz="2400" dirty="0"/>
              <a:t>G</a:t>
            </a:r>
            <a:r>
              <a:rPr lang="en-US" sz="2400" baseline="-25000" dirty="0"/>
              <a:t>altitude</a:t>
            </a:r>
            <a:r>
              <a:rPr lang="en-US" sz="2400" dirty="0"/>
              <a:t>   =   G  *  (  -----------------------  )</a:t>
            </a:r>
            <a:r>
              <a:rPr lang="en-US" sz="2400" baseline="30000" dirty="0"/>
              <a:t>2</a:t>
            </a:r>
          </a:p>
          <a:p>
            <a:r>
              <a:rPr lang="en-US" sz="2400" dirty="0"/>
              <a:t>		      r</a:t>
            </a:r>
            <a:r>
              <a:rPr lang="en-US" sz="2400" baseline="-25000" dirty="0"/>
              <a:t>e</a:t>
            </a:r>
            <a:r>
              <a:rPr lang="en-US" sz="2400" dirty="0"/>
              <a:t>  +  Orbit Height</a:t>
            </a:r>
          </a:p>
        </p:txBody>
      </p:sp>
      <p:sp>
        <p:nvSpPr>
          <p:cNvPr id="6" name="TextBox 5">
            <a:extLst>
              <a:ext uri="{FF2B5EF4-FFF2-40B4-BE49-F238E27FC236}">
                <a16:creationId xmlns:a16="http://schemas.microsoft.com/office/drawing/2014/main" id="{D5B39277-D70F-46B3-9F9A-6CB7F29E0B19}"/>
              </a:ext>
            </a:extLst>
          </p:cNvPr>
          <p:cNvSpPr txBox="1"/>
          <p:nvPr/>
        </p:nvSpPr>
        <p:spPr>
          <a:xfrm>
            <a:off x="7723760" y="4718030"/>
            <a:ext cx="2867891" cy="1200329"/>
          </a:xfrm>
          <a:prstGeom prst="rect">
            <a:avLst/>
          </a:prstGeom>
          <a:noFill/>
        </p:spPr>
        <p:txBody>
          <a:bodyPr wrap="square" rtlCol="0">
            <a:spAutoFit/>
          </a:bodyPr>
          <a:lstStyle/>
          <a:p>
            <a:r>
              <a:rPr lang="en-US" sz="2400" dirty="0"/>
              <a:t>G  =  9.8 m/sec2</a:t>
            </a:r>
          </a:p>
          <a:p>
            <a:endParaRPr lang="en-US" sz="2400" dirty="0"/>
          </a:p>
          <a:p>
            <a:r>
              <a:rPr lang="en-US" sz="2400" dirty="0"/>
              <a:t>r</a:t>
            </a:r>
            <a:r>
              <a:rPr lang="en-US" sz="2400" baseline="-25000" dirty="0"/>
              <a:t>e</a:t>
            </a:r>
            <a:r>
              <a:rPr lang="en-US" sz="2400" dirty="0"/>
              <a:t>  =  6,370  km  </a:t>
            </a:r>
          </a:p>
        </p:txBody>
      </p:sp>
    </p:spTree>
    <p:extLst>
      <p:ext uri="{BB962C8B-B14F-4D97-AF65-F5344CB8AC3E}">
        <p14:creationId xmlns:p14="http://schemas.microsoft.com/office/powerpoint/2010/main" val="247640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28B05F-A168-422D-9376-6EB8AFFC7AEF}"/>
              </a:ext>
            </a:extLst>
          </p:cNvPr>
          <p:cNvSpPr>
            <a:spLocks noGrp="1"/>
          </p:cNvSpPr>
          <p:nvPr>
            <p:ph type="sldNum" sz="quarter" idx="12"/>
          </p:nvPr>
        </p:nvSpPr>
        <p:spPr/>
        <p:txBody>
          <a:bodyPr/>
          <a:lstStyle/>
          <a:p>
            <a:fld id="{9C383E37-3AA7-4A8A-88A8-91ABDFF32B6D}" type="slidenum">
              <a:rPr lang="en-US" smtClean="0"/>
              <a:t>7</a:t>
            </a:fld>
            <a:endParaRPr lang="en-US"/>
          </a:p>
        </p:txBody>
      </p:sp>
      <p:sp>
        <p:nvSpPr>
          <p:cNvPr id="3" name="TextBox 2">
            <a:extLst>
              <a:ext uri="{FF2B5EF4-FFF2-40B4-BE49-F238E27FC236}">
                <a16:creationId xmlns:a16="http://schemas.microsoft.com/office/drawing/2014/main" id="{68AB8AD0-A4D3-407E-BB63-A939293F2E6E}"/>
              </a:ext>
            </a:extLst>
          </p:cNvPr>
          <p:cNvSpPr txBox="1"/>
          <p:nvPr/>
        </p:nvSpPr>
        <p:spPr>
          <a:xfrm>
            <a:off x="1302327" y="1233055"/>
            <a:ext cx="9628909"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Sub-orbital rockets (a.k.a. sounding rockets) can fly three times higher than the space station, but their horizontal velocity is much less than 17,500 MPH.  As a result, their trajectories end up hitting the ground.  This is known as an earth intersecting orbit…</a:t>
            </a:r>
          </a:p>
        </p:txBody>
      </p:sp>
      <p:sp>
        <p:nvSpPr>
          <p:cNvPr id="4" name="TextBox 3">
            <a:extLst>
              <a:ext uri="{FF2B5EF4-FFF2-40B4-BE49-F238E27FC236}">
                <a16:creationId xmlns:a16="http://schemas.microsoft.com/office/drawing/2014/main" id="{21610540-7473-4EC9-9E90-E9ED0E2C4C1F}"/>
              </a:ext>
            </a:extLst>
          </p:cNvPr>
          <p:cNvSpPr txBox="1"/>
          <p:nvPr/>
        </p:nvSpPr>
        <p:spPr>
          <a:xfrm>
            <a:off x="2611734" y="216827"/>
            <a:ext cx="7134789" cy="646331"/>
          </a:xfrm>
          <a:prstGeom prst="rect">
            <a:avLst/>
          </a:prstGeom>
          <a:noFill/>
        </p:spPr>
        <p:txBody>
          <a:bodyPr wrap="square" rtlCol="0">
            <a:spAutoFit/>
          </a:bodyPr>
          <a:lstStyle/>
          <a:p>
            <a:pPr algn="ctr"/>
            <a:r>
              <a:rPr lang="en-US" sz="3600" dirty="0"/>
              <a:t>Orbital Insights</a:t>
            </a:r>
          </a:p>
        </p:txBody>
      </p:sp>
    </p:spTree>
    <p:extLst>
      <p:ext uri="{BB962C8B-B14F-4D97-AF65-F5344CB8AC3E}">
        <p14:creationId xmlns:p14="http://schemas.microsoft.com/office/powerpoint/2010/main" val="317908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A28B05F-A168-422D-9376-6EB8AFFC7AEF}"/>
              </a:ext>
            </a:extLst>
          </p:cNvPr>
          <p:cNvSpPr>
            <a:spLocks noGrp="1"/>
          </p:cNvSpPr>
          <p:nvPr>
            <p:ph type="sldNum" sz="quarter" idx="12"/>
          </p:nvPr>
        </p:nvSpPr>
        <p:spPr/>
        <p:txBody>
          <a:bodyPr/>
          <a:lstStyle/>
          <a:p>
            <a:fld id="{9C383E37-3AA7-4A8A-88A8-91ABDFF32B6D}" type="slidenum">
              <a:rPr lang="en-US" smtClean="0"/>
              <a:t>8</a:t>
            </a:fld>
            <a:endParaRPr lang="en-US"/>
          </a:p>
        </p:txBody>
      </p:sp>
      <p:sp>
        <p:nvSpPr>
          <p:cNvPr id="3" name="TextBox 2">
            <a:extLst>
              <a:ext uri="{FF2B5EF4-FFF2-40B4-BE49-F238E27FC236}">
                <a16:creationId xmlns:a16="http://schemas.microsoft.com/office/drawing/2014/main" id="{68AB8AD0-A4D3-407E-BB63-A939293F2E6E}"/>
              </a:ext>
            </a:extLst>
          </p:cNvPr>
          <p:cNvSpPr txBox="1"/>
          <p:nvPr/>
        </p:nvSpPr>
        <p:spPr>
          <a:xfrm>
            <a:off x="734289" y="1040639"/>
            <a:ext cx="10958945"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t>In the “two-body problem” (i.e. spacecraft orbiting the earth, or moon orbiting the earth), both bodies are actually orbiting each other.  The spacecraft orbits the earth, and the earth is also orbiting the spacecraft.  There is some point in space around which both bodies are actually orbiting.  However, the earth is so much more massive than the spacecraft, we can ignore the infinitesimal reactive orbit of the earth.  </a:t>
            </a:r>
          </a:p>
        </p:txBody>
      </p:sp>
      <p:sp>
        <p:nvSpPr>
          <p:cNvPr id="4" name="TextBox 3">
            <a:extLst>
              <a:ext uri="{FF2B5EF4-FFF2-40B4-BE49-F238E27FC236}">
                <a16:creationId xmlns:a16="http://schemas.microsoft.com/office/drawing/2014/main" id="{21610540-7473-4EC9-9E90-E9ED0E2C4C1F}"/>
              </a:ext>
            </a:extLst>
          </p:cNvPr>
          <p:cNvSpPr txBox="1"/>
          <p:nvPr/>
        </p:nvSpPr>
        <p:spPr>
          <a:xfrm>
            <a:off x="2611734" y="216827"/>
            <a:ext cx="7134789" cy="646331"/>
          </a:xfrm>
          <a:prstGeom prst="rect">
            <a:avLst/>
          </a:prstGeom>
          <a:noFill/>
        </p:spPr>
        <p:txBody>
          <a:bodyPr wrap="square" rtlCol="0">
            <a:spAutoFit/>
          </a:bodyPr>
          <a:lstStyle/>
          <a:p>
            <a:pPr algn="ctr"/>
            <a:r>
              <a:rPr lang="en-US" sz="3600" dirty="0"/>
              <a:t>Orbital Insights</a:t>
            </a:r>
          </a:p>
        </p:txBody>
      </p:sp>
      <p:sp>
        <p:nvSpPr>
          <p:cNvPr id="5" name="Oval 4">
            <a:extLst>
              <a:ext uri="{FF2B5EF4-FFF2-40B4-BE49-F238E27FC236}">
                <a16:creationId xmlns:a16="http://schemas.microsoft.com/office/drawing/2014/main" id="{4D9CCF4D-4F46-405B-BB98-BBB81D1001A8}"/>
              </a:ext>
            </a:extLst>
          </p:cNvPr>
          <p:cNvSpPr/>
          <p:nvPr/>
        </p:nvSpPr>
        <p:spPr>
          <a:xfrm>
            <a:off x="3297372" y="4670744"/>
            <a:ext cx="630378" cy="635957"/>
          </a:xfrm>
          <a:prstGeom prst="ellipse">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7C7BC4-DC99-4A79-B056-38F8911447EB}"/>
              </a:ext>
            </a:extLst>
          </p:cNvPr>
          <p:cNvSpPr/>
          <p:nvPr/>
        </p:nvSpPr>
        <p:spPr>
          <a:xfrm>
            <a:off x="2154373" y="3639511"/>
            <a:ext cx="2909455" cy="2698424"/>
          </a:xfrm>
          <a:prstGeom prst="ellipse">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BFA455E-4EDE-4402-9206-4397E978AB6F}"/>
              </a:ext>
            </a:extLst>
          </p:cNvPr>
          <p:cNvSpPr/>
          <p:nvPr/>
        </p:nvSpPr>
        <p:spPr>
          <a:xfrm>
            <a:off x="3200391" y="4493904"/>
            <a:ext cx="477984" cy="45243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7CA5B4C-1F58-45EE-97CC-8D72F7A307EC}"/>
              </a:ext>
            </a:extLst>
          </p:cNvPr>
          <p:cNvSpPr/>
          <p:nvPr/>
        </p:nvSpPr>
        <p:spPr>
          <a:xfrm>
            <a:off x="4980700" y="5027839"/>
            <a:ext cx="166255" cy="180109"/>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E5B9472-B993-42BE-A3AF-0FF247ADEFA8}"/>
              </a:ext>
            </a:extLst>
          </p:cNvPr>
          <p:cNvSpPr txBox="1"/>
          <p:nvPr/>
        </p:nvSpPr>
        <p:spPr>
          <a:xfrm>
            <a:off x="3428989" y="4712438"/>
            <a:ext cx="332512" cy="523220"/>
          </a:xfrm>
          <a:prstGeom prst="rect">
            <a:avLst/>
          </a:prstGeom>
          <a:noFill/>
        </p:spPr>
        <p:txBody>
          <a:bodyPr wrap="square" rtlCol="0">
            <a:spAutoFit/>
          </a:bodyPr>
          <a:lstStyle/>
          <a:p>
            <a:r>
              <a:rPr lang="en-US" sz="2800" b="1" dirty="0"/>
              <a:t>+</a:t>
            </a:r>
          </a:p>
        </p:txBody>
      </p:sp>
      <p:sp>
        <p:nvSpPr>
          <p:cNvPr id="12" name="TextBox 11">
            <a:extLst>
              <a:ext uri="{FF2B5EF4-FFF2-40B4-BE49-F238E27FC236}">
                <a16:creationId xmlns:a16="http://schemas.microsoft.com/office/drawing/2014/main" id="{7A0AE10C-4AF5-4616-8A42-83BE44C733AC}"/>
              </a:ext>
            </a:extLst>
          </p:cNvPr>
          <p:cNvSpPr txBox="1"/>
          <p:nvPr/>
        </p:nvSpPr>
        <p:spPr>
          <a:xfrm>
            <a:off x="5479467" y="3930675"/>
            <a:ext cx="5874333" cy="2031325"/>
          </a:xfrm>
          <a:prstGeom prst="rect">
            <a:avLst/>
          </a:prstGeom>
          <a:noFill/>
        </p:spPr>
        <p:txBody>
          <a:bodyPr wrap="square" rtlCol="0">
            <a:spAutoFit/>
          </a:bodyPr>
          <a:lstStyle/>
          <a:p>
            <a:r>
              <a:rPr lang="en-US" dirty="0"/>
              <a:t>The super massive earth’s orbital radius about the two-body common orbital foci is extremely small, and thus the satellite is essentially just orbiting around the earth which is just ever-so-slightly wobbling in space.</a:t>
            </a:r>
          </a:p>
          <a:p>
            <a:endParaRPr lang="en-US" dirty="0"/>
          </a:p>
          <a:p>
            <a:r>
              <a:rPr lang="en-US" dirty="0"/>
              <a:t>This is actually one way how astronomers detect planets around other stars, they look for stars that are wobbling…  </a:t>
            </a:r>
          </a:p>
        </p:txBody>
      </p:sp>
    </p:spTree>
    <p:extLst>
      <p:ext uri="{BB962C8B-B14F-4D97-AF65-F5344CB8AC3E}">
        <p14:creationId xmlns:p14="http://schemas.microsoft.com/office/powerpoint/2010/main" val="1843920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044CBC-E12C-4462-B644-77DA01E0EF15}"/>
              </a:ext>
            </a:extLst>
          </p:cNvPr>
          <p:cNvSpPr txBox="1"/>
          <p:nvPr/>
        </p:nvSpPr>
        <p:spPr>
          <a:xfrm>
            <a:off x="2611734" y="216827"/>
            <a:ext cx="7134789" cy="646331"/>
          </a:xfrm>
          <a:prstGeom prst="rect">
            <a:avLst/>
          </a:prstGeom>
          <a:noFill/>
        </p:spPr>
        <p:txBody>
          <a:bodyPr wrap="square" rtlCol="0">
            <a:spAutoFit/>
          </a:bodyPr>
          <a:lstStyle/>
          <a:p>
            <a:pPr algn="ctr"/>
            <a:r>
              <a:rPr lang="en-US" sz="3600" dirty="0"/>
              <a:t>Types of Orbits</a:t>
            </a:r>
          </a:p>
        </p:txBody>
      </p:sp>
      <p:sp>
        <p:nvSpPr>
          <p:cNvPr id="3" name="TextBox 2">
            <a:extLst>
              <a:ext uri="{FF2B5EF4-FFF2-40B4-BE49-F238E27FC236}">
                <a16:creationId xmlns:a16="http://schemas.microsoft.com/office/drawing/2014/main" id="{71F93534-3672-49F2-B1A7-B5BE2E2DE358}"/>
              </a:ext>
            </a:extLst>
          </p:cNvPr>
          <p:cNvSpPr txBox="1"/>
          <p:nvPr/>
        </p:nvSpPr>
        <p:spPr>
          <a:xfrm>
            <a:off x="1170709" y="1106140"/>
            <a:ext cx="9933709" cy="1815882"/>
          </a:xfrm>
          <a:prstGeom prst="rect">
            <a:avLst/>
          </a:prstGeom>
          <a:noFill/>
        </p:spPr>
        <p:txBody>
          <a:bodyPr wrap="square" rtlCol="0">
            <a:spAutoFit/>
          </a:bodyPr>
          <a:lstStyle/>
          <a:p>
            <a:r>
              <a:rPr lang="en-US" sz="2800" dirty="0"/>
              <a:t>All orbits are ELLIPTICAL, but sometimes the orbits can be special ellipses known as “CIRCLES”.  Recall from basic geometry, that a circle is simply an ellipse that has both of its foci on top of one another.</a:t>
            </a:r>
          </a:p>
        </p:txBody>
      </p:sp>
      <p:grpSp>
        <p:nvGrpSpPr>
          <p:cNvPr id="4" name="Group 2">
            <a:extLst>
              <a:ext uri="{FF2B5EF4-FFF2-40B4-BE49-F238E27FC236}">
                <a16:creationId xmlns:a16="http://schemas.microsoft.com/office/drawing/2014/main" id="{FB28F840-9CE4-4E19-A11C-D45DBFDBD9B8}"/>
              </a:ext>
            </a:extLst>
          </p:cNvPr>
          <p:cNvGrpSpPr>
            <a:grpSpLocks/>
          </p:cNvGrpSpPr>
          <p:nvPr/>
        </p:nvGrpSpPr>
        <p:grpSpPr bwMode="auto">
          <a:xfrm>
            <a:off x="1975993" y="3247907"/>
            <a:ext cx="2923073" cy="2334677"/>
            <a:chOff x="8160" y="11180"/>
            <a:chExt cx="2160" cy="1720"/>
          </a:xfrm>
        </p:grpSpPr>
        <p:sp>
          <p:nvSpPr>
            <p:cNvPr id="7" name="Oval 5">
              <a:extLst>
                <a:ext uri="{FF2B5EF4-FFF2-40B4-BE49-F238E27FC236}">
                  <a16:creationId xmlns:a16="http://schemas.microsoft.com/office/drawing/2014/main" id="{19A5C031-515D-466D-BD0A-2F8B498E4C15}"/>
                </a:ext>
              </a:extLst>
            </p:cNvPr>
            <p:cNvSpPr>
              <a:spLocks noChangeArrowheads="1"/>
            </p:cNvSpPr>
            <p:nvPr/>
          </p:nvSpPr>
          <p:spPr bwMode="auto">
            <a:xfrm>
              <a:off x="8160" y="11180"/>
              <a:ext cx="2160" cy="1720"/>
            </a:xfrm>
            <a:prstGeom prst="ellipse">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Oval 6">
              <a:extLst>
                <a:ext uri="{FF2B5EF4-FFF2-40B4-BE49-F238E27FC236}">
                  <a16:creationId xmlns:a16="http://schemas.microsoft.com/office/drawing/2014/main" id="{689155A9-96E0-4CD4-8B56-A78BD6B23EE2}"/>
                </a:ext>
              </a:extLst>
            </p:cNvPr>
            <p:cNvSpPr>
              <a:spLocks noChangeArrowheads="1"/>
            </p:cNvSpPr>
            <p:nvPr/>
          </p:nvSpPr>
          <p:spPr bwMode="auto">
            <a:xfrm>
              <a:off x="8816" y="1197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7">
              <a:extLst>
                <a:ext uri="{FF2B5EF4-FFF2-40B4-BE49-F238E27FC236}">
                  <a16:creationId xmlns:a16="http://schemas.microsoft.com/office/drawing/2014/main" id="{74917CD6-5D4A-4DFA-90F2-FF842B7F3F1B}"/>
                </a:ext>
              </a:extLst>
            </p:cNvPr>
            <p:cNvSpPr>
              <a:spLocks noChangeArrowheads="1"/>
            </p:cNvSpPr>
            <p:nvPr/>
          </p:nvSpPr>
          <p:spPr bwMode="auto">
            <a:xfrm>
              <a:off x="9576" y="11968"/>
              <a:ext cx="143" cy="143"/>
            </a:xfrm>
            <a:prstGeom prst="ellipse">
              <a:avLst/>
            </a:prstGeom>
            <a:solidFill>
              <a:srgbClr val="00B05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1" name="Group 2">
            <a:extLst>
              <a:ext uri="{FF2B5EF4-FFF2-40B4-BE49-F238E27FC236}">
                <a16:creationId xmlns:a16="http://schemas.microsoft.com/office/drawing/2014/main" id="{06795218-71ED-48C2-ABDB-7CB92B5C58E3}"/>
              </a:ext>
            </a:extLst>
          </p:cNvPr>
          <p:cNvGrpSpPr>
            <a:grpSpLocks/>
          </p:cNvGrpSpPr>
          <p:nvPr/>
        </p:nvGrpSpPr>
        <p:grpSpPr bwMode="auto">
          <a:xfrm>
            <a:off x="6992508" y="3275617"/>
            <a:ext cx="2335751" cy="2213871"/>
            <a:chOff x="8160" y="11283"/>
            <a:chExt cx="1726" cy="1631"/>
          </a:xfrm>
        </p:grpSpPr>
        <p:sp>
          <p:nvSpPr>
            <p:cNvPr id="12" name="Oval 3">
              <a:extLst>
                <a:ext uri="{FF2B5EF4-FFF2-40B4-BE49-F238E27FC236}">
                  <a16:creationId xmlns:a16="http://schemas.microsoft.com/office/drawing/2014/main" id="{196251A0-BCC5-49A4-8EC8-8D29DCC22F30}"/>
                </a:ext>
              </a:extLst>
            </p:cNvPr>
            <p:cNvSpPr>
              <a:spLocks noChangeArrowheads="1"/>
            </p:cNvSpPr>
            <p:nvPr/>
          </p:nvSpPr>
          <p:spPr bwMode="auto">
            <a:xfrm>
              <a:off x="8160" y="11283"/>
              <a:ext cx="1726" cy="1631"/>
            </a:xfrm>
            <a:prstGeom prst="ellipse">
              <a:avLst/>
            </a:prstGeom>
            <a:solidFill>
              <a:srgbClr val="FFFFFF"/>
            </a:solidFill>
            <a:ln w="3810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Oval 6">
              <a:extLst>
                <a:ext uri="{FF2B5EF4-FFF2-40B4-BE49-F238E27FC236}">
                  <a16:creationId xmlns:a16="http://schemas.microsoft.com/office/drawing/2014/main" id="{88F04A0D-0678-413F-BEF4-DA20A9B2BDFC}"/>
                </a:ext>
              </a:extLst>
            </p:cNvPr>
            <p:cNvSpPr>
              <a:spLocks noChangeArrowheads="1"/>
            </p:cNvSpPr>
            <p:nvPr/>
          </p:nvSpPr>
          <p:spPr bwMode="auto">
            <a:xfrm>
              <a:off x="8923" y="12030"/>
              <a:ext cx="143" cy="143"/>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Oval 7">
              <a:extLst>
                <a:ext uri="{FF2B5EF4-FFF2-40B4-BE49-F238E27FC236}">
                  <a16:creationId xmlns:a16="http://schemas.microsoft.com/office/drawing/2014/main" id="{30E43EAF-8758-4D19-A031-68D7B0214CD8}"/>
                </a:ext>
              </a:extLst>
            </p:cNvPr>
            <p:cNvSpPr>
              <a:spLocks noChangeArrowheads="1"/>
            </p:cNvSpPr>
            <p:nvPr/>
          </p:nvSpPr>
          <p:spPr bwMode="auto">
            <a:xfrm>
              <a:off x="8989" y="12030"/>
              <a:ext cx="143" cy="143"/>
            </a:xfrm>
            <a:prstGeom prst="ellipse">
              <a:avLst/>
            </a:prstGeom>
            <a:solidFill>
              <a:srgbClr val="00B05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a:extLst>
              <a:ext uri="{FF2B5EF4-FFF2-40B4-BE49-F238E27FC236}">
                <a16:creationId xmlns:a16="http://schemas.microsoft.com/office/drawing/2014/main" id="{C2C649ED-959C-405C-B5A2-B458BBCBA27C}"/>
              </a:ext>
            </a:extLst>
          </p:cNvPr>
          <p:cNvSpPr txBox="1"/>
          <p:nvPr/>
        </p:nvSpPr>
        <p:spPr>
          <a:xfrm>
            <a:off x="1782030" y="5791200"/>
            <a:ext cx="3593534" cy="369332"/>
          </a:xfrm>
          <a:prstGeom prst="rect">
            <a:avLst/>
          </a:prstGeom>
          <a:noFill/>
        </p:spPr>
        <p:txBody>
          <a:bodyPr wrap="square" rtlCol="0">
            <a:spAutoFit/>
          </a:bodyPr>
          <a:lstStyle/>
          <a:p>
            <a:pPr algn="ctr"/>
            <a:r>
              <a:rPr lang="en-US" dirty="0"/>
              <a:t>Ellipse with two distinct Foci</a:t>
            </a:r>
          </a:p>
        </p:txBody>
      </p:sp>
      <p:sp>
        <p:nvSpPr>
          <p:cNvPr id="19" name="TextBox 18">
            <a:extLst>
              <a:ext uri="{FF2B5EF4-FFF2-40B4-BE49-F238E27FC236}">
                <a16:creationId xmlns:a16="http://schemas.microsoft.com/office/drawing/2014/main" id="{D2F85660-656E-4A10-B756-81A5D6A0790F}"/>
              </a:ext>
            </a:extLst>
          </p:cNvPr>
          <p:cNvSpPr txBox="1"/>
          <p:nvPr/>
        </p:nvSpPr>
        <p:spPr>
          <a:xfrm>
            <a:off x="6421807" y="5791200"/>
            <a:ext cx="3593534" cy="646331"/>
          </a:xfrm>
          <a:prstGeom prst="rect">
            <a:avLst/>
          </a:prstGeom>
          <a:noFill/>
        </p:spPr>
        <p:txBody>
          <a:bodyPr wrap="square" rtlCol="0">
            <a:spAutoFit/>
          </a:bodyPr>
          <a:lstStyle/>
          <a:p>
            <a:pPr algn="ctr"/>
            <a:r>
              <a:rPr lang="en-US" dirty="0"/>
              <a:t>Ellipse with Foci at same point (a.k.a. Circle)</a:t>
            </a:r>
          </a:p>
        </p:txBody>
      </p:sp>
      <p:sp>
        <p:nvSpPr>
          <p:cNvPr id="20" name="Slide Number Placeholder 19">
            <a:extLst>
              <a:ext uri="{FF2B5EF4-FFF2-40B4-BE49-F238E27FC236}">
                <a16:creationId xmlns:a16="http://schemas.microsoft.com/office/drawing/2014/main" id="{9CF20F05-B150-45D7-B502-DFAD56BBED0D}"/>
              </a:ext>
            </a:extLst>
          </p:cNvPr>
          <p:cNvSpPr>
            <a:spLocks noGrp="1"/>
          </p:cNvSpPr>
          <p:nvPr>
            <p:ph type="sldNum" sz="quarter" idx="12"/>
          </p:nvPr>
        </p:nvSpPr>
        <p:spPr/>
        <p:txBody>
          <a:bodyPr/>
          <a:lstStyle/>
          <a:p>
            <a:fld id="{9C383E37-3AA7-4A8A-88A8-91ABDFF32B6D}" type="slidenum">
              <a:rPr lang="en-US" smtClean="0"/>
              <a:t>9</a:t>
            </a:fld>
            <a:endParaRPr lang="en-US"/>
          </a:p>
        </p:txBody>
      </p:sp>
    </p:spTree>
    <p:extLst>
      <p:ext uri="{BB962C8B-B14F-4D97-AF65-F5344CB8AC3E}">
        <p14:creationId xmlns:p14="http://schemas.microsoft.com/office/powerpoint/2010/main" val="138283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2544</TotalTime>
  <Words>2734</Words>
  <Application>Microsoft Office PowerPoint</Application>
  <PresentationFormat>Widescreen</PresentationFormat>
  <Paragraphs>389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90</cp:revision>
  <dcterms:created xsi:type="dcterms:W3CDTF">2018-04-03T18:51:02Z</dcterms:created>
  <dcterms:modified xsi:type="dcterms:W3CDTF">2018-07-17T01:07:46Z</dcterms:modified>
</cp:coreProperties>
</file>